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7" r:id="rId1"/>
    <p:sldMasterId id="2147483703" r:id="rId2"/>
  </p:sldMasterIdLst>
  <p:notesMasterIdLst>
    <p:notesMasterId r:id="rId63"/>
  </p:notesMasterIdLst>
  <p:handoutMasterIdLst>
    <p:handoutMasterId r:id="rId64"/>
  </p:handoutMasterIdLst>
  <p:sldIdLst>
    <p:sldId id="262" r:id="rId3"/>
    <p:sldId id="507" r:id="rId4"/>
    <p:sldId id="580" r:id="rId5"/>
    <p:sldId id="508" r:id="rId6"/>
    <p:sldId id="571" r:id="rId7"/>
    <p:sldId id="582" r:id="rId8"/>
    <p:sldId id="579" r:id="rId9"/>
    <p:sldId id="572" r:id="rId10"/>
    <p:sldId id="573" r:id="rId11"/>
    <p:sldId id="569" r:id="rId12"/>
    <p:sldId id="513" r:id="rId13"/>
    <p:sldId id="575" r:id="rId14"/>
    <p:sldId id="576" r:id="rId15"/>
    <p:sldId id="577" r:id="rId16"/>
    <p:sldId id="578" r:id="rId17"/>
    <p:sldId id="515" r:id="rId18"/>
    <p:sldId id="536" r:id="rId19"/>
    <p:sldId id="516" r:id="rId20"/>
    <p:sldId id="570" r:id="rId21"/>
    <p:sldId id="517" r:id="rId22"/>
    <p:sldId id="518" r:id="rId23"/>
    <p:sldId id="519" r:id="rId24"/>
    <p:sldId id="537" r:id="rId25"/>
    <p:sldId id="540" r:id="rId26"/>
    <p:sldId id="542" r:id="rId27"/>
    <p:sldId id="543" r:id="rId28"/>
    <p:sldId id="538" r:id="rId29"/>
    <p:sldId id="539" r:id="rId30"/>
    <p:sldId id="546" r:id="rId31"/>
    <p:sldId id="547" r:id="rId32"/>
    <p:sldId id="521" r:id="rId33"/>
    <p:sldId id="583" r:id="rId34"/>
    <p:sldId id="584" r:id="rId35"/>
    <p:sldId id="585" r:id="rId36"/>
    <p:sldId id="522" r:id="rId37"/>
    <p:sldId id="523" r:id="rId38"/>
    <p:sldId id="560" r:id="rId39"/>
    <p:sldId id="524" r:id="rId40"/>
    <p:sldId id="534" r:id="rId41"/>
    <p:sldId id="550" r:id="rId42"/>
    <p:sldId id="549" r:id="rId43"/>
    <p:sldId id="558" r:id="rId44"/>
    <p:sldId id="559" r:id="rId45"/>
    <p:sldId id="551" r:id="rId46"/>
    <p:sldId id="552" r:id="rId47"/>
    <p:sldId id="553" r:id="rId48"/>
    <p:sldId id="554" r:id="rId49"/>
    <p:sldId id="555" r:id="rId50"/>
    <p:sldId id="556" r:id="rId51"/>
    <p:sldId id="557" r:id="rId52"/>
    <p:sldId id="561" r:id="rId53"/>
    <p:sldId id="567" r:id="rId54"/>
    <p:sldId id="581" r:id="rId55"/>
    <p:sldId id="562" r:id="rId56"/>
    <p:sldId id="563" r:id="rId57"/>
    <p:sldId id="564" r:id="rId58"/>
    <p:sldId id="525" r:id="rId59"/>
    <p:sldId id="526" r:id="rId60"/>
    <p:sldId id="535" r:id="rId61"/>
    <p:sldId id="318" r:id="rId62"/>
  </p:sldIdLst>
  <p:sldSz cx="9144000" cy="6858000" type="screen4x3"/>
  <p:notesSz cx="6807200" cy="9939338"/>
  <p:kinsoku lang="ja-JP" invalStChars="、。，．・：；？！゛゜ヽヾゝゞ々ー’”）〕］｝〉》」』】°‰′″℃￠％ぁぃぅぇぉっゃゅょゎァィゥェォッャュョヮヵヶ!%),.:;?]}｡｣､･ｧｨｩｪｫｬｭｮｯｰﾞﾟ" invalEndChars="‘“（〔［｛〈《「『【￥＄$([\{｢￡"/>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表紙・目次" id="{35DD3A7B-A3B5-49A5-9CD2-FA74D1CAA38D}">
          <p14:sldIdLst>
            <p14:sldId id="262"/>
            <p14:sldId id="507"/>
            <p14:sldId id="580"/>
          </p14:sldIdLst>
        </p14:section>
        <p14:section name="1.　はじめに" id="{B81141D6-5160-4643-8D51-022CC5C4BDB9}">
          <p14:sldIdLst>
            <p14:sldId id="508"/>
            <p14:sldId id="571"/>
            <p14:sldId id="582"/>
            <p14:sldId id="579"/>
            <p14:sldId id="572"/>
            <p14:sldId id="573"/>
            <p14:sldId id="569"/>
          </p14:sldIdLst>
        </p14:section>
        <p14:section name="2.　画面説明" id="{A8A060BF-92DF-4F47-AFEF-F5FA058AAEFB}">
          <p14:sldIdLst>
            <p14:sldId id="513"/>
            <p14:sldId id="575"/>
            <p14:sldId id="576"/>
            <p14:sldId id="577"/>
            <p14:sldId id="578"/>
          </p14:sldIdLst>
        </p14:section>
        <p14:section name="3.　実行前準備" id="{F371CF2D-8915-4A64-8E16-4779225EF33B}">
          <p14:sldIdLst>
            <p14:sldId id="515"/>
            <p14:sldId id="536"/>
            <p14:sldId id="516"/>
            <p14:sldId id="570"/>
            <p14:sldId id="517"/>
            <p14:sldId id="518"/>
            <p14:sldId id="519"/>
            <p14:sldId id="537"/>
            <p14:sldId id="540"/>
            <p14:sldId id="542"/>
            <p14:sldId id="543"/>
            <p14:sldId id="538"/>
            <p14:sldId id="539"/>
            <p14:sldId id="546"/>
            <p14:sldId id="547"/>
          </p14:sldIdLst>
        </p14:section>
        <p14:section name="4.　実行操作(1回目)" id="{20E0CE64-C4E1-4AA3-A801-B968E7AAE85B}">
          <p14:sldIdLst>
            <p14:sldId id="521"/>
            <p14:sldId id="583"/>
            <p14:sldId id="584"/>
            <p14:sldId id="585"/>
            <p14:sldId id="522"/>
            <p14:sldId id="523"/>
            <p14:sldId id="560"/>
            <p14:sldId id="524"/>
            <p14:sldId id="534"/>
            <p14:sldId id="550"/>
            <p14:sldId id="549"/>
            <p14:sldId id="558"/>
            <p14:sldId id="559"/>
          </p14:sldIdLst>
        </p14:section>
        <p14:section name="5.　実行操作(2回目)" id="{6F0E85FF-1328-4FA9-B331-98C4CB0848B9}">
          <p14:sldIdLst>
            <p14:sldId id="551"/>
            <p14:sldId id="552"/>
            <p14:sldId id="553"/>
            <p14:sldId id="554"/>
            <p14:sldId id="555"/>
            <p14:sldId id="556"/>
            <p14:sldId id="557"/>
            <p14:sldId id="561"/>
          </p14:sldIdLst>
        </p14:section>
        <p14:section name="6. CMDBパラメータの履歴確認" id="{5BAE5183-7343-4A0A-A1F5-CC8B703A6B8F}">
          <p14:sldIdLst>
            <p14:sldId id="567"/>
            <p14:sldId id="581"/>
            <p14:sldId id="562"/>
            <p14:sldId id="563"/>
            <p14:sldId id="564"/>
          </p14:sldIdLst>
        </p14:section>
        <p14:section name="A　付録" id="{321A0D05-A381-48E4-9F50-11722539195D}">
          <p14:sldIdLst>
            <p14:sldId id="525"/>
            <p14:sldId id="526"/>
            <p14:sldId id="535"/>
            <p14:sldId id="318"/>
          </p14:sldIdLst>
        </p14:section>
      </p14:sectionLst>
    </p:ext>
    <p:ext uri="{EFAFB233-063F-42B5-8137-9DF3F51BA10A}">
      <p15:sldGuideLst xmlns:p15="http://schemas.microsoft.com/office/powerpoint/2012/main">
        <p15:guide id="1" orient="horz" pos="527">
          <p15:clr>
            <a:srgbClr val="A4A3A4"/>
          </p15:clr>
        </p15:guide>
        <p15:guide id="2" orient="horz" pos="73">
          <p15:clr>
            <a:srgbClr val="A4A3A4"/>
          </p15:clr>
        </p15:guide>
        <p15:guide id="3" orient="horz" pos="4064">
          <p15:clr>
            <a:srgbClr val="A4A3A4"/>
          </p15:clr>
        </p15:guide>
        <p15:guide id="4" pos="2880">
          <p15:clr>
            <a:srgbClr val="A4A3A4"/>
          </p15:clr>
        </p15:guide>
        <p15:guide id="5" pos="113">
          <p15:clr>
            <a:srgbClr val="A4A3A4"/>
          </p15:clr>
        </p15:guide>
        <p15:guide id="6" pos="5647">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FFA032"/>
    <a:srgbClr val="88CCD5"/>
    <a:srgbClr val="1A4072"/>
    <a:srgbClr val="1E1E1E"/>
    <a:srgbClr val="0070BF"/>
    <a:srgbClr val="FFFFCC"/>
    <a:srgbClr val="336600"/>
    <a:srgbClr val="0033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8FB837D-C827-4EFA-A057-4D05807E0F7C}" styleName="テーマ スタイル 1 - アクセント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30" autoAdjust="0"/>
    <p:restoredTop sz="96391" autoAdjust="0"/>
  </p:normalViewPr>
  <p:slideViewPr>
    <p:cSldViewPr>
      <p:cViewPr varScale="1">
        <p:scale>
          <a:sx n="87" d="100"/>
          <a:sy n="87" d="100"/>
        </p:scale>
        <p:origin x="1818" y="72"/>
      </p:cViewPr>
      <p:guideLst>
        <p:guide orient="horz" pos="527"/>
        <p:guide orient="horz" pos="73"/>
        <p:guide orient="horz" pos="4064"/>
        <p:guide pos="2880"/>
        <p:guide pos="113"/>
        <p:guide pos="5647"/>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7812"/>
    </p:cViewPr>
  </p:sorterViewPr>
  <p:notesViewPr>
    <p:cSldViewPr>
      <p:cViewPr varScale="1">
        <p:scale>
          <a:sx n="81" d="100"/>
          <a:sy n="81" d="100"/>
        </p:scale>
        <p:origin x="3990" y="114"/>
      </p:cViewPr>
      <p:guideLst>
        <p:guide orient="horz" pos="3130"/>
        <p:guide pos="2144"/>
      </p:guideLst>
    </p:cSldViewPr>
  </p:notesViewPr>
  <p:gridSpacing cx="72010" cy="7201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2949787" cy="496967"/>
          </a:xfrm>
          <a:prstGeom prst="rect">
            <a:avLst/>
          </a:prstGeom>
        </p:spPr>
        <p:txBody>
          <a:bodyPr vert="horz" lIns="92228" tIns="46114" rIns="92228" bIns="46114" rtlCol="0"/>
          <a:lstStyle>
            <a:lvl1pPr algn="l">
              <a:defRPr sz="1200"/>
            </a:lvl1pPr>
          </a:lstStyle>
          <a:p>
            <a:endParaRPr kumimoji="1" lang="ja-JP" altLang="en-US" dirty="0">
              <a:ea typeface="メイリオ" panose="020B0604030504040204" pitchFamily="50" charset="-128"/>
            </a:endParaRPr>
          </a:p>
        </p:txBody>
      </p:sp>
      <p:sp>
        <p:nvSpPr>
          <p:cNvPr id="3" name="日付プレースホルダー 2"/>
          <p:cNvSpPr>
            <a:spLocks noGrp="1"/>
          </p:cNvSpPr>
          <p:nvPr>
            <p:ph type="dt" sz="quarter" idx="1"/>
          </p:nvPr>
        </p:nvSpPr>
        <p:spPr>
          <a:xfrm>
            <a:off x="3855838" y="1"/>
            <a:ext cx="2949787" cy="496967"/>
          </a:xfrm>
          <a:prstGeom prst="rect">
            <a:avLst/>
          </a:prstGeom>
        </p:spPr>
        <p:txBody>
          <a:bodyPr vert="horz" lIns="92228" tIns="46114" rIns="92228" bIns="46114" rtlCol="0"/>
          <a:lstStyle>
            <a:lvl1pPr algn="r">
              <a:defRPr sz="1200"/>
            </a:lvl1pPr>
          </a:lstStyle>
          <a:p>
            <a:fld id="{D829EBEE-5DBD-45D0-BA62-80122688BEB8}" type="datetimeFigureOut">
              <a:rPr kumimoji="1" lang="ja-JP" altLang="en-US" smtClean="0">
                <a:ea typeface="メイリオ" panose="020B0604030504040204" pitchFamily="50" charset="-128"/>
              </a:rPr>
              <a:t>2021/7/29</a:t>
            </a:fld>
            <a:endParaRPr kumimoji="1" lang="ja-JP" altLang="en-US" dirty="0">
              <a:ea typeface="メイリオ" panose="020B0604030504040204" pitchFamily="50" charset="-128"/>
            </a:endParaRPr>
          </a:p>
        </p:txBody>
      </p:sp>
      <p:sp>
        <p:nvSpPr>
          <p:cNvPr id="4" name="フッター プレースホルダー 3"/>
          <p:cNvSpPr>
            <a:spLocks noGrp="1"/>
          </p:cNvSpPr>
          <p:nvPr>
            <p:ph type="ftr" sz="quarter" idx="2"/>
          </p:nvPr>
        </p:nvSpPr>
        <p:spPr>
          <a:xfrm>
            <a:off x="1" y="9440647"/>
            <a:ext cx="2949787" cy="496967"/>
          </a:xfrm>
          <a:prstGeom prst="rect">
            <a:avLst/>
          </a:prstGeom>
        </p:spPr>
        <p:txBody>
          <a:bodyPr vert="horz" lIns="92228" tIns="46114" rIns="92228" bIns="46114" rtlCol="0" anchor="b"/>
          <a:lstStyle>
            <a:lvl1pPr algn="l">
              <a:defRPr sz="1200"/>
            </a:lvl1pPr>
          </a:lstStyle>
          <a:p>
            <a:endParaRPr kumimoji="1" lang="ja-JP" altLang="en-US" dirty="0">
              <a:ea typeface="メイリオ" panose="020B0604030504040204" pitchFamily="50" charset="-128"/>
            </a:endParaRPr>
          </a:p>
        </p:txBody>
      </p:sp>
      <p:sp>
        <p:nvSpPr>
          <p:cNvPr id="5" name="スライド番号プレースホルダー 4"/>
          <p:cNvSpPr>
            <a:spLocks noGrp="1"/>
          </p:cNvSpPr>
          <p:nvPr>
            <p:ph type="sldNum" sz="quarter" idx="3"/>
          </p:nvPr>
        </p:nvSpPr>
        <p:spPr>
          <a:xfrm>
            <a:off x="3855838" y="9440647"/>
            <a:ext cx="2949787" cy="496967"/>
          </a:xfrm>
          <a:prstGeom prst="rect">
            <a:avLst/>
          </a:prstGeom>
        </p:spPr>
        <p:txBody>
          <a:bodyPr vert="horz" lIns="92228" tIns="46114" rIns="92228" bIns="46114" rtlCol="0" anchor="b"/>
          <a:lstStyle>
            <a:lvl1pPr algn="r">
              <a:defRPr sz="1200"/>
            </a:lvl1pPr>
          </a:lstStyle>
          <a:p>
            <a:fld id="{6322DB22-2E22-491B-AA6C-F689DB200DBB}" type="slidenum">
              <a:rPr kumimoji="1" lang="ja-JP" altLang="en-US" smtClean="0">
                <a:ea typeface="メイリオ" panose="020B0604030504040204" pitchFamily="50" charset="-128"/>
              </a:rPr>
              <a:t>‹#›</a:t>
            </a:fld>
            <a:endParaRPr kumimoji="1" lang="ja-JP" altLang="en-US" dirty="0">
              <a:ea typeface="メイリオ" panose="020B0604030504040204" pitchFamily="50" charset="-128"/>
            </a:endParaRPr>
          </a:p>
        </p:txBody>
      </p:sp>
    </p:spTree>
    <p:extLst>
      <p:ext uri="{BB962C8B-B14F-4D97-AF65-F5344CB8AC3E}">
        <p14:creationId xmlns:p14="http://schemas.microsoft.com/office/powerpoint/2010/main" val="16310505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付プレースホルダー 2"/>
          <p:cNvSpPr>
            <a:spLocks noGrp="1"/>
          </p:cNvSpPr>
          <p:nvPr>
            <p:ph type="dt" idx="1"/>
          </p:nvPr>
        </p:nvSpPr>
        <p:spPr>
          <a:xfrm>
            <a:off x="3855838" y="1"/>
            <a:ext cx="2949787" cy="288000"/>
          </a:xfrm>
          <a:prstGeom prst="rect">
            <a:avLst/>
          </a:prstGeom>
        </p:spPr>
        <p:txBody>
          <a:bodyPr vert="horz" lIns="92228" tIns="46114" rIns="92228" bIns="46114" rtlCol="0"/>
          <a:lstStyle>
            <a:lvl1pPr algn="r">
              <a:defRPr sz="1000">
                <a:ea typeface="メイリオ" panose="020B0604030504040204" pitchFamily="50" charset="-128"/>
              </a:defRPr>
            </a:lvl1pPr>
          </a:lstStyle>
          <a:p>
            <a:fld id="{4B26993D-C081-44EB-B0F5-A9F467792B62}" type="datetimeFigureOut">
              <a:rPr lang="ja-JP" altLang="en-US" smtClean="0"/>
              <a:pPr/>
              <a:t>2021/7/29</a:t>
            </a:fld>
            <a:endParaRPr lang="ja-JP" altLang="en-US" dirty="0"/>
          </a:p>
        </p:txBody>
      </p:sp>
      <p:sp>
        <p:nvSpPr>
          <p:cNvPr id="7" name="スライド番号プレースホルダー 6"/>
          <p:cNvSpPr>
            <a:spLocks noGrp="1"/>
          </p:cNvSpPr>
          <p:nvPr>
            <p:ph type="sldNum" sz="quarter" idx="5"/>
          </p:nvPr>
        </p:nvSpPr>
        <p:spPr>
          <a:xfrm>
            <a:off x="3855838" y="9652150"/>
            <a:ext cx="2949787" cy="288000"/>
          </a:xfrm>
          <a:prstGeom prst="rect">
            <a:avLst/>
          </a:prstGeom>
        </p:spPr>
        <p:txBody>
          <a:bodyPr vert="horz" lIns="92228" tIns="46114" rIns="92228" bIns="46114" rtlCol="0" anchor="b"/>
          <a:lstStyle>
            <a:lvl1pPr algn="r">
              <a:defRPr sz="1000">
                <a:ea typeface="メイリオ" panose="020B0604030504040204" pitchFamily="50" charset="-128"/>
              </a:defRPr>
            </a:lvl1pPr>
          </a:lstStyle>
          <a:p>
            <a:fld id="{CFBBA293-708C-4261-9FD1-AE04041D5F79}" type="slidenum">
              <a:rPr lang="ja-JP" altLang="en-US" smtClean="0"/>
              <a:pPr/>
              <a:t>‹#›</a:t>
            </a:fld>
            <a:endParaRPr lang="ja-JP" altLang="en-US" dirty="0"/>
          </a:p>
        </p:txBody>
      </p:sp>
      <p:sp>
        <p:nvSpPr>
          <p:cNvPr id="8" name="スライド イメージ プレースホルダー 7"/>
          <p:cNvSpPr>
            <a:spLocks noGrp="1" noRot="1" noChangeAspect="1"/>
          </p:cNvSpPr>
          <p:nvPr>
            <p:ph type="sldImg" idx="2"/>
          </p:nvPr>
        </p:nvSpPr>
        <p:spPr>
          <a:xfrm>
            <a:off x="920750" y="432000"/>
            <a:ext cx="4965700"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9" name="ノート プレースホルダー 8"/>
          <p:cNvSpPr>
            <a:spLocks noGrp="1"/>
          </p:cNvSpPr>
          <p:nvPr>
            <p:ph type="body" sz="quarter" idx="3"/>
          </p:nvPr>
        </p:nvSpPr>
        <p:spPr>
          <a:xfrm>
            <a:off x="91600" y="4320000"/>
            <a:ext cx="6624000" cy="5220000"/>
          </a:xfrm>
          <a:prstGeom prst="rect">
            <a:avLst/>
          </a:prstGeom>
        </p:spPr>
        <p:txBody>
          <a:bodyPr vert="horz" lIns="0" tIns="45720" rIns="0" bIns="45720" rtlCol="0"/>
          <a:lstStyle/>
          <a:p>
            <a:pPr lvl="0"/>
            <a:r>
              <a:rPr kumimoji="1" lang="ja-JP" altLang="en-US" dirty="0" smtClean="0"/>
              <a:t>マスター テキストの書式設定</a:t>
            </a:r>
          </a:p>
        </p:txBody>
      </p:sp>
    </p:spTree>
    <p:extLst>
      <p:ext uri="{BB962C8B-B14F-4D97-AF65-F5344CB8AC3E}">
        <p14:creationId xmlns:p14="http://schemas.microsoft.com/office/powerpoint/2010/main" val="4525029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100" kern="1200">
        <a:solidFill>
          <a:schemeClr val="tx1"/>
        </a:solidFill>
        <a:latin typeface="+mn-lt"/>
        <a:ea typeface="メイリオ" panose="020B0604030504040204" pitchFamily="50" charset="-128"/>
        <a:cs typeface="+mn-cs"/>
      </a:defRPr>
    </a:lvl1pPr>
    <a:lvl2pPr marL="457200" algn="l" defTabSz="914400" rtl="0" eaLnBrk="1" latinLnBrk="0" hangingPunct="1">
      <a:defRPr kumimoji="1" sz="800" kern="1200">
        <a:solidFill>
          <a:schemeClr val="tx1"/>
        </a:solidFill>
        <a:latin typeface="+mn-lt"/>
        <a:ea typeface="メイリオ" panose="020B0604030504040204" pitchFamily="50" charset="-128"/>
        <a:cs typeface="+mn-cs"/>
      </a:defRPr>
    </a:lvl2pPr>
    <a:lvl3pPr marL="914400" algn="l" defTabSz="914400" rtl="0" eaLnBrk="1" latinLnBrk="0" hangingPunct="1">
      <a:defRPr kumimoji="1" sz="800" kern="1200">
        <a:solidFill>
          <a:schemeClr val="tx1"/>
        </a:solidFill>
        <a:latin typeface="+mn-lt"/>
        <a:ea typeface="メイリオ" panose="020B0604030504040204" pitchFamily="50" charset="-128"/>
        <a:cs typeface="+mn-cs"/>
      </a:defRPr>
    </a:lvl3pPr>
    <a:lvl4pPr marL="1371600" algn="l" defTabSz="914400" rtl="0" eaLnBrk="1" latinLnBrk="0" hangingPunct="1">
      <a:defRPr kumimoji="1" sz="800" kern="1200">
        <a:solidFill>
          <a:schemeClr val="tx1"/>
        </a:solidFill>
        <a:latin typeface="+mn-lt"/>
        <a:ea typeface="メイリオ" panose="020B0604030504040204" pitchFamily="50" charset="-128"/>
        <a:cs typeface="+mn-cs"/>
      </a:defRPr>
    </a:lvl4pPr>
    <a:lvl5pPr marL="1828800" algn="l" defTabSz="914400" rtl="0" eaLnBrk="1" latinLnBrk="0" hangingPunct="1">
      <a:defRPr kumimoji="1" sz="800" kern="1200">
        <a:solidFill>
          <a:schemeClr val="tx1"/>
        </a:solidFill>
        <a:latin typeface="+mn-lt"/>
        <a:ea typeface="メイリオ"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Background_Titl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4" name="タイトル"/>
          <p:cNvSpPr>
            <a:spLocks noGrp="1"/>
          </p:cNvSpPr>
          <p:nvPr>
            <p:ph type="title" hasCustomPrompt="1"/>
          </p:nvPr>
        </p:nvSpPr>
        <p:spPr bwMode="gray">
          <a:xfrm>
            <a:off x="179513" y="3105369"/>
            <a:ext cx="8784000" cy="528794"/>
          </a:xfrm>
        </p:spPr>
        <p:txBody>
          <a:bodyPr anchor="b" anchorCtr="0">
            <a:spAutoFit/>
          </a:bodyPr>
          <a:lstStyle>
            <a:lvl1pPr algn="ctr">
              <a:defRPr sz="3200">
                <a:solidFill>
                  <a:schemeClr val="accent6"/>
                </a:solidFill>
                <a:effectLst/>
              </a:defRPr>
            </a:lvl1pPr>
          </a:lstStyle>
          <a:p>
            <a:r>
              <a:rPr kumimoji="1" lang="ja-JP" altLang="en-US" dirty="0" smtClean="0"/>
              <a:t>タイトルを入力</a:t>
            </a:r>
            <a:endParaRPr kumimoji="1" lang="ja-JP" altLang="en-US" dirty="0"/>
          </a:p>
        </p:txBody>
      </p:sp>
      <p:sp>
        <p:nvSpPr>
          <p:cNvPr id="6" name="テキスト プレースホルダー"/>
          <p:cNvSpPr>
            <a:spLocks noGrp="1"/>
          </p:cNvSpPr>
          <p:nvPr>
            <p:ph type="body" sz="quarter" idx="11" hasCustomPrompt="1"/>
          </p:nvPr>
        </p:nvSpPr>
        <p:spPr>
          <a:xfrm>
            <a:off x="2591513" y="260560"/>
            <a:ext cx="6372000" cy="360000"/>
          </a:xfrm>
        </p:spPr>
        <p:txBody>
          <a:bodyPr>
            <a:noAutofit/>
          </a:bodyPr>
          <a:lstStyle>
            <a:lvl1pPr marL="0" indent="0" algn="r">
              <a:buNone/>
              <a:defRPr sz="1800"/>
            </a:lvl1pPr>
          </a:lstStyle>
          <a:p>
            <a:r>
              <a:rPr lang="ja-JP" altLang="en-US" dirty="0" smtClean="0"/>
              <a:t>宛先がある場合は入力</a:t>
            </a:r>
            <a:endParaRPr lang="ja-JP" altLang="en-US" dirty="0"/>
          </a:p>
        </p:txBody>
      </p:sp>
      <p:sp>
        <p:nvSpPr>
          <p:cNvPr id="5" name="テキスト プレースホルダー"/>
          <p:cNvSpPr>
            <a:spLocks noGrp="1"/>
          </p:cNvSpPr>
          <p:nvPr>
            <p:ph type="body" sz="quarter" idx="10" hasCustomPrompt="1"/>
          </p:nvPr>
        </p:nvSpPr>
        <p:spPr bwMode="gray">
          <a:xfrm>
            <a:off x="179513" y="6021360"/>
            <a:ext cx="6552727" cy="400110"/>
          </a:xfrm>
        </p:spPr>
        <p:txBody>
          <a:bodyPr wrap="square">
            <a:spAutoFit/>
          </a:bodyPr>
          <a:lstStyle>
            <a:lvl1pPr marL="0" indent="0">
              <a:buNone/>
              <a:defRPr sz="2000" baseline="0">
                <a:solidFill>
                  <a:schemeClr val="bg1"/>
                </a:solidFill>
              </a:defRPr>
            </a:lvl1pPr>
            <a:lvl2pPr marL="72000" indent="0">
              <a:buNone/>
              <a:defRPr>
                <a:solidFill>
                  <a:schemeClr val="bg1"/>
                </a:solidFill>
              </a:defRPr>
            </a:lvl2pPr>
            <a:lvl3pPr marL="222962" indent="0">
              <a:buNone/>
              <a:defRPr>
                <a:solidFill>
                  <a:schemeClr val="bg1"/>
                </a:solidFill>
              </a:defRPr>
            </a:lvl3pPr>
            <a:lvl4pPr marL="327787" indent="0">
              <a:buNone/>
              <a:defRPr>
                <a:solidFill>
                  <a:schemeClr val="bg1"/>
                </a:solidFill>
              </a:defRPr>
            </a:lvl4pPr>
            <a:lvl5pPr marL="311400" indent="0">
              <a:buNone/>
              <a:defRPr>
                <a:solidFill>
                  <a:schemeClr val="bg1"/>
                </a:solidFill>
              </a:defRPr>
            </a:lvl5pPr>
          </a:lstStyle>
          <a:p>
            <a:pPr lvl="0"/>
            <a:r>
              <a:rPr kumimoji="1" lang="ja-JP" altLang="en-US" dirty="0" smtClean="0"/>
              <a:t>年月　部署名　氏名など　適宜改行</a:t>
            </a:r>
            <a:endParaRPr kumimoji="1" lang="ja-JP" altLang="en-US" dirty="0"/>
          </a:p>
        </p:txBody>
      </p:sp>
    </p:spTree>
    <p:extLst>
      <p:ext uri="{BB962C8B-B14F-4D97-AF65-F5344CB8AC3E}">
        <p14:creationId xmlns:p14="http://schemas.microsoft.com/office/powerpoint/2010/main" val="298871571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Corporate Mark">
    <p:spTree>
      <p:nvGrpSpPr>
        <p:cNvPr id="1" name=""/>
        <p:cNvGrpSpPr/>
        <p:nvPr/>
      </p:nvGrpSpPr>
      <p:grpSpPr>
        <a:xfrm>
          <a:off x="0" y="0"/>
          <a:ext cx="0" cy="0"/>
          <a:chOff x="0" y="0"/>
          <a:chExt cx="0" cy="0"/>
        </a:xfrm>
      </p:grpSpPr>
      <p:pic>
        <p:nvPicPr>
          <p:cNvPr id="2"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650026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2021/7/29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705935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2021/7/29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4215501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8"/>
            <a:ext cx="78867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2021/7/29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689073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628650" y="1825625"/>
            <a:ext cx="386715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825625"/>
            <a:ext cx="386715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56F9016B-CCA6-43BE-8BEE-59565A35F4F7}" type="datetimeFigureOut">
              <a:rPr kumimoji="1" lang="ja-JP" altLang="en-US" smtClean="0"/>
              <a:t>2021/7/29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97880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365125"/>
            <a:ext cx="78867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630238" y="2505075"/>
            <a:ext cx="386873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29150" y="2505075"/>
            <a:ext cx="38877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56F9016B-CCA6-43BE-8BEE-59565A35F4F7}" type="datetimeFigureOut">
              <a:rPr kumimoji="1" lang="ja-JP" altLang="en-US" smtClean="0"/>
              <a:t>2021/7/29</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493489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56F9016B-CCA6-43BE-8BEE-59565A35F4F7}" type="datetimeFigureOut">
              <a:rPr kumimoji="1" lang="ja-JP" altLang="en-US" smtClean="0"/>
              <a:t>2021/7/29</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26559672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6F9016B-CCA6-43BE-8BEE-59565A35F4F7}" type="datetimeFigureOut">
              <a:rPr kumimoji="1" lang="ja-JP" altLang="en-US" smtClean="0"/>
              <a:t>2021/7/29</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546585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6F9016B-CCA6-43BE-8BEE-59565A35F4F7}" type="datetimeFigureOut">
              <a:rPr kumimoji="1" lang="ja-JP" altLang="en-US" smtClean="0"/>
              <a:t>2021/7/29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3137507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6F9016B-CCA6-43BE-8BEE-59565A35F4F7}" type="datetimeFigureOut">
              <a:rPr kumimoji="1" lang="ja-JP" altLang="en-US" smtClean="0"/>
              <a:t>2021/7/29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554110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179513" y="115200"/>
            <a:ext cx="8784000" cy="468000"/>
          </a:xfrm>
        </p:spPr>
        <p:txBody>
          <a:bodyPr tIns="36000" bIns="0">
            <a:normAutofit/>
          </a:bodyPr>
          <a:lstStyle>
            <a:lvl1pPr>
              <a:defRPr sz="2400" b="0">
                <a:solidFill>
                  <a:schemeClr val="bg1"/>
                </a:solidFill>
              </a:defRPr>
            </a:lvl1pPr>
          </a:lstStyle>
          <a:p>
            <a:r>
              <a:rPr kumimoji="1" lang="ja-JP" altLang="en-US" dirty="0" smtClean="0"/>
              <a:t>タイトルを入力</a:t>
            </a:r>
            <a:endParaRPr kumimoji="1" lang="ja-JP" altLang="en-US" dirty="0"/>
          </a:p>
        </p:txBody>
      </p:sp>
    </p:spTree>
    <p:extLst>
      <p:ext uri="{BB962C8B-B14F-4D97-AF65-F5344CB8AC3E}">
        <p14:creationId xmlns:p14="http://schemas.microsoft.com/office/powerpoint/2010/main" val="339900988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2021/7/29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4128831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5" y="365125"/>
            <a:ext cx="1971675"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628650" y="365125"/>
            <a:ext cx="5762625"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2021/7/29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3160621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179513" y="115200"/>
            <a:ext cx="8784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12" name="コンテンツ プレースホルダー"/>
          <p:cNvSpPr>
            <a:spLocks noGrp="1"/>
          </p:cNvSpPr>
          <p:nvPr>
            <p:ph sz="quarter" idx="10" hasCustomPrompt="1"/>
          </p:nvPr>
        </p:nvSpPr>
        <p:spPr bwMode="gray">
          <a:xfrm>
            <a:off x="179512" y="836712"/>
            <a:ext cx="8784976" cy="5616476"/>
          </a:xfrm>
        </p:spPr>
        <p:txBody>
          <a:bodyPr vert="horz" lIns="91440" tIns="45720" rIns="91440" bIns="45720" rtlCol="0">
            <a:normAutofit/>
          </a:bodyPr>
          <a:lstStyle>
            <a:lvl1pPr>
              <a:defRPr lang="ja-JP" altLang="en-US" noProof="0" dirty="0" smtClean="0"/>
            </a:lvl1pPr>
            <a:lvl2pPr>
              <a:defRPr lang="ja-JP" altLang="en-US" noProof="0" dirty="0" smtClean="0"/>
            </a:lvl2pPr>
            <a:lvl3pPr>
              <a:defRPr lang="ja-JP" altLang="en-US" noProof="0" dirty="0" smtClean="0"/>
            </a:lvl3pPr>
            <a:lvl4pPr>
              <a:defRPr lang="ja-JP" altLang="en-US" noProof="0" dirty="0" smtClean="0"/>
            </a:lvl4pPr>
          </a:lstStyle>
          <a:p>
            <a:pPr lvl="0"/>
            <a:r>
              <a:rPr kumimoji="1" lang="ja-JP" altLang="en-US" sz="2000" b="0" i="0" u="none" strike="noStrike" kern="0" cap="none" spc="0" normalizeH="0" baseline="0" noProof="0" dirty="0" smtClean="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08339288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d 1 lin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179513" y="115200"/>
            <a:ext cx="8784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6" name="テキスト プレースホルダー"/>
          <p:cNvSpPr>
            <a:spLocks noGrp="1"/>
          </p:cNvSpPr>
          <p:nvPr>
            <p:ph type="body" sz="quarter" idx="11" hasCustomPrompt="1"/>
          </p:nvPr>
        </p:nvSpPr>
        <p:spPr bwMode="gray">
          <a:xfrm>
            <a:off x="178287" y="836613"/>
            <a:ext cx="8785226" cy="432000"/>
          </a:xfrm>
          <a:prstGeom prst="roundRect">
            <a:avLst>
              <a:gd name="adj" fmla="val 13830"/>
            </a:avLst>
          </a:prstGeom>
          <a:solidFill>
            <a:schemeClr val="accent6">
              <a:lumMod val="75000"/>
              <a:lumOff val="25000"/>
            </a:schemeClr>
          </a:solidFill>
          <a:effectLst>
            <a:outerShdw blurRad="50800" dist="38100" dir="5400000" algn="t" rotWithShape="0">
              <a:prstClr val="black">
                <a:alpha val="40000"/>
              </a:prstClr>
            </a:outerShdw>
          </a:effectLst>
        </p:spPr>
        <p:txBody>
          <a:bodyPr wrap="square" tIns="72000" bIns="36000">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smtClean="0"/>
              <a:t>リード文が</a:t>
            </a:r>
            <a:r>
              <a:rPr kumimoji="1" lang="en-US" altLang="ja-JP" dirty="0" smtClean="0"/>
              <a:t>1</a:t>
            </a:r>
            <a:r>
              <a:rPr kumimoji="1" lang="ja-JP" altLang="en-US" dirty="0" smtClean="0"/>
              <a:t>行でおさまる場合はこのレイアウトで入力</a:t>
            </a:r>
            <a:endParaRPr kumimoji="1" lang="ja-JP" altLang="en-US" dirty="0"/>
          </a:p>
        </p:txBody>
      </p:sp>
      <p:sp>
        <p:nvSpPr>
          <p:cNvPr id="12" name="コンテンツ プレースホルダー"/>
          <p:cNvSpPr>
            <a:spLocks noGrp="1"/>
          </p:cNvSpPr>
          <p:nvPr>
            <p:ph sz="quarter" idx="10" hasCustomPrompt="1"/>
          </p:nvPr>
        </p:nvSpPr>
        <p:spPr bwMode="gray">
          <a:xfrm>
            <a:off x="179388" y="1413188"/>
            <a:ext cx="8785225" cy="5040000"/>
          </a:xfrm>
        </p:spPr>
        <p:txBody>
          <a:bodyPr vert="horz" lIns="91440" tIns="45720" rIns="91440" bIns="45720" rtlCol="0">
            <a:normAutofit/>
          </a:bodyPr>
          <a:lstStyle>
            <a:lvl1pPr>
              <a:defRPr lang="ja-JP" altLang="en-US" i="0" u="none" strike="noStrike" kern="0" cap="none" spc="0" normalizeH="0" baseline="0" noProof="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sz="2000" b="0" i="0" u="none" strike="noStrike" kern="0" cap="none" spc="0" normalizeH="0" baseline="0" noProof="0" dirty="0" smtClean="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143466424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d 2 lines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179513" y="115200"/>
            <a:ext cx="8784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9" name="テキスト プレースホルダー"/>
          <p:cNvSpPr>
            <a:spLocks noGrp="1"/>
          </p:cNvSpPr>
          <p:nvPr>
            <p:ph type="body" sz="quarter" idx="11" hasCustomPrompt="1"/>
          </p:nvPr>
        </p:nvSpPr>
        <p:spPr bwMode="gray">
          <a:xfrm>
            <a:off x="179388" y="836613"/>
            <a:ext cx="8784000" cy="756000"/>
          </a:xfrm>
          <a:prstGeom prst="roundRect">
            <a:avLst>
              <a:gd name="adj" fmla="val 7924"/>
            </a:avLst>
          </a:prstGeom>
          <a:solidFill>
            <a:schemeClr val="accent6">
              <a:lumMod val="75000"/>
              <a:lumOff val="25000"/>
            </a:schemeClr>
          </a:solidFill>
          <a:effectLst>
            <a:outerShdw blurRad="50800" dist="38100" dir="5400000" algn="t" rotWithShape="0">
              <a:prstClr val="black">
                <a:alpha val="40000"/>
              </a:prstClr>
            </a:outerShdw>
          </a:effectLst>
        </p:spPr>
        <p:txBody>
          <a:bodyPr tIns="72000" bIns="36000" anchor="ctr">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smtClean="0"/>
              <a:t>リード文が</a:t>
            </a:r>
            <a:r>
              <a:rPr kumimoji="1" lang="en-US" altLang="ja-JP" dirty="0" smtClean="0"/>
              <a:t>2</a:t>
            </a:r>
            <a:r>
              <a:rPr kumimoji="1" lang="ja-JP" altLang="en-US" dirty="0" smtClean="0"/>
              <a:t>行にわたる場合は</a:t>
            </a:r>
            <a:r>
              <a:rPr kumimoji="1" lang="en-US" altLang="ja-JP" dirty="0" smtClean="0"/>
              <a:t/>
            </a:r>
            <a:br>
              <a:rPr kumimoji="1" lang="en-US" altLang="ja-JP" dirty="0" smtClean="0"/>
            </a:br>
            <a:r>
              <a:rPr kumimoji="1" lang="ja-JP" altLang="en-US" dirty="0" smtClean="0"/>
              <a:t>このレイアウトで入力</a:t>
            </a:r>
            <a:endParaRPr kumimoji="1" lang="ja-JP" altLang="en-US" dirty="0"/>
          </a:p>
        </p:txBody>
      </p:sp>
      <p:sp>
        <p:nvSpPr>
          <p:cNvPr id="10" name="コンテンツ プレースホルダー"/>
          <p:cNvSpPr>
            <a:spLocks noGrp="1"/>
          </p:cNvSpPr>
          <p:nvPr>
            <p:ph sz="quarter" idx="10" hasCustomPrompt="1"/>
          </p:nvPr>
        </p:nvSpPr>
        <p:spPr bwMode="gray">
          <a:xfrm>
            <a:off x="178412" y="1737188"/>
            <a:ext cx="8784976" cy="4714412"/>
          </a:xfrm>
        </p:spPr>
        <p:txBody>
          <a:bodyPr vert="horz" lIns="90000" tIns="46800" rIns="90000" bIns="46800" rtlCol="0">
            <a:no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dirty="0" smtClean="0">
                <a:ln>
                  <a:noFill/>
                </a:ln>
                <a:solidFill>
                  <a:srgbClr val="000000"/>
                </a:solidFill>
                <a:effectLst/>
                <a:uLnTx/>
                <a:uFillTx/>
              </a:defRPr>
            </a:lvl2pPr>
            <a:lvl3pPr>
              <a:defRPr lang="ja-JP" altLang="en-US" i="0" u="none" strike="noStrike" kern="0" cap="none" spc="0" normalizeH="0" baseline="0" dirty="0" smtClean="0">
                <a:ln>
                  <a:noFill/>
                </a:ln>
                <a:solidFill>
                  <a:srgbClr val="000000"/>
                </a:solidFill>
                <a:effectLst/>
                <a:uLnTx/>
                <a:uFillTx/>
              </a:defRPr>
            </a:lvl3pPr>
            <a:lvl4pPr>
              <a:defRPr lang="ja-JP" altLang="en-US" i="0" u="none" strike="noStrike" kern="0" cap="none" spc="0" normalizeH="0" baseline="0" dirty="0" smtClean="0">
                <a:ln>
                  <a:noFill/>
                </a:ln>
                <a:solidFill>
                  <a:srgbClr val="000000"/>
                </a:solidFill>
                <a:effectLst/>
                <a:uLnTx/>
                <a:uFillTx/>
              </a:defRPr>
            </a:lvl4pPr>
          </a:lstStyle>
          <a:p>
            <a:pPr marR="0" lvl="0" defTabSz="914400" eaLnBrk="0" latinLnBrk="0">
              <a:lnSpc>
                <a:spcPct val="100000"/>
              </a:lnSpc>
              <a:buClr>
                <a:srgbClr val="002B62"/>
              </a:buClr>
              <a:buSzTx/>
              <a:tabLst/>
            </a:pPr>
            <a:r>
              <a:rPr kumimoji="1" lang="ja-JP" altLang="en-US" dirty="0" smtClean="0"/>
              <a:t>本文を入力</a:t>
            </a:r>
          </a:p>
          <a:p>
            <a:pPr marR="0" lvl="1" defTabSz="914400" eaLnBrk="0" latinLnBrk="0">
              <a:lnSpc>
                <a:spcPct val="100000"/>
              </a:lnSpc>
              <a:buClr>
                <a:srgbClr val="002B62"/>
              </a:buClr>
              <a:buSzTx/>
              <a:tabLst/>
            </a:pPr>
            <a:r>
              <a:rPr kumimoji="1" lang="ja-JP" altLang="en-US" dirty="0" smtClean="0"/>
              <a:t>第</a:t>
            </a:r>
            <a:r>
              <a:rPr kumimoji="1" lang="en-US" altLang="ja-JP" dirty="0" smtClean="0"/>
              <a:t>2</a:t>
            </a:r>
            <a:r>
              <a:rPr kumimoji="1" lang="ja-JP" altLang="en-US" dirty="0" smtClean="0"/>
              <a:t>レベル</a:t>
            </a:r>
          </a:p>
          <a:p>
            <a:pPr marR="0" lvl="2" defTabSz="914400" eaLnBrk="0" latinLnBrk="0">
              <a:lnSpc>
                <a:spcPct val="100000"/>
              </a:lnSpc>
              <a:buClr>
                <a:srgbClr val="002B62"/>
              </a:buClr>
              <a:buSzTx/>
              <a:tabLst/>
            </a:pPr>
            <a:r>
              <a:rPr kumimoji="1" lang="ja-JP" altLang="en-US" dirty="0" smtClean="0"/>
              <a:t>第</a:t>
            </a:r>
            <a:r>
              <a:rPr kumimoji="1" lang="en-US" altLang="ja-JP" dirty="0" smtClean="0"/>
              <a:t>3</a:t>
            </a:r>
            <a:r>
              <a:rPr kumimoji="1" lang="ja-JP" altLang="en-US" dirty="0" smtClean="0"/>
              <a:t>レベル</a:t>
            </a:r>
          </a:p>
          <a:p>
            <a:pPr marR="0" lvl="3" defTabSz="914400" eaLnBrk="0" latinLnBrk="0">
              <a:lnSpc>
                <a:spcPct val="100000"/>
              </a:lnSpc>
              <a:buClr>
                <a:srgbClr val="002B62"/>
              </a:buClr>
              <a:buSzTx/>
              <a:tabLst/>
            </a:pPr>
            <a:r>
              <a:rPr kumimoji="1" lang="ja-JP" altLang="en-US" dirty="0" smtClean="0"/>
              <a:t>第</a:t>
            </a:r>
            <a:r>
              <a:rPr kumimoji="1" lang="en-US" altLang="ja-JP" dirty="0" smtClean="0"/>
              <a:t>4</a:t>
            </a:r>
            <a:r>
              <a:rPr kumimoji="1" lang="ja-JP" altLang="en-US" dirty="0" smtClean="0"/>
              <a:t>レベル</a:t>
            </a:r>
          </a:p>
        </p:txBody>
      </p:sp>
    </p:spTree>
    <p:extLst>
      <p:ext uri="{BB962C8B-B14F-4D97-AF65-F5344CB8AC3E}">
        <p14:creationId xmlns:p14="http://schemas.microsoft.com/office/powerpoint/2010/main" val="318692444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white)">
    <p:spTree>
      <p:nvGrpSpPr>
        <p:cNvPr id="1" name=""/>
        <p:cNvGrpSpPr/>
        <p:nvPr/>
      </p:nvGrpSpPr>
      <p:grpSpPr>
        <a:xfrm>
          <a:off x="0" y="0"/>
          <a:ext cx="0" cy="0"/>
          <a:chOff x="0" y="0"/>
          <a:chExt cx="0" cy="0"/>
        </a:xfrm>
      </p:grpSpPr>
      <p:sp>
        <p:nvSpPr>
          <p:cNvPr id="9" name="タイトル"/>
          <p:cNvSpPr>
            <a:spLocks noGrp="1"/>
          </p:cNvSpPr>
          <p:nvPr>
            <p:ph type="title" hasCustomPrompt="1"/>
          </p:nvPr>
        </p:nvSpPr>
        <p:spPr bwMode="gray">
          <a:xfrm>
            <a:off x="179513" y="115200"/>
            <a:ext cx="8784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6" name="コンテンツ プレースホルダー"/>
          <p:cNvSpPr>
            <a:spLocks noGrp="1"/>
          </p:cNvSpPr>
          <p:nvPr>
            <p:ph sz="quarter" idx="10" hasCustomPrompt="1"/>
          </p:nvPr>
        </p:nvSpPr>
        <p:spPr bwMode="gray">
          <a:xfrm>
            <a:off x="179388" y="836613"/>
            <a:ext cx="4248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smtClean="0"/>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
        <p:nvSpPr>
          <p:cNvPr id="7" name="コンテンツ プレースホルダー"/>
          <p:cNvSpPr>
            <a:spLocks noGrp="1"/>
          </p:cNvSpPr>
          <p:nvPr>
            <p:ph sz="quarter" idx="11" hasCustomPrompt="1"/>
          </p:nvPr>
        </p:nvSpPr>
        <p:spPr bwMode="gray">
          <a:xfrm>
            <a:off x="4716613" y="836613"/>
            <a:ext cx="4248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smtClean="0"/>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6132828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6864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pic>
        <p:nvPicPr>
          <p:cNvPr id="3" name="Background_SectionHeade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2" name="タイトル"/>
          <p:cNvSpPr>
            <a:spLocks noGrp="1"/>
          </p:cNvSpPr>
          <p:nvPr>
            <p:ph type="title" hasCustomPrompt="1"/>
          </p:nvPr>
        </p:nvSpPr>
        <p:spPr bwMode="gray">
          <a:xfrm>
            <a:off x="179388" y="2988000"/>
            <a:ext cx="8784000" cy="524311"/>
          </a:xfrm>
        </p:spPr>
        <p:txBody>
          <a:bodyPr wrap="square" anchor="b">
            <a:spAutoFit/>
          </a:bodyPr>
          <a:lstStyle>
            <a:lvl1pPr>
              <a:defRPr sz="2800" b="0">
                <a:solidFill>
                  <a:schemeClr val="bg1"/>
                </a:solidFill>
              </a:defRPr>
            </a:lvl1pPr>
          </a:lstStyle>
          <a:p>
            <a:r>
              <a:rPr kumimoji="1" lang="ja-JP" altLang="en-US" dirty="0" smtClean="0"/>
              <a:t>タイトルを入力</a:t>
            </a:r>
            <a:endParaRPr kumimoji="1" lang="ja-JP" altLang="en-US" dirty="0"/>
          </a:p>
        </p:txBody>
      </p:sp>
      <p:sp>
        <p:nvSpPr>
          <p:cNvPr id="5" name="テキスト プレースホルダー"/>
          <p:cNvSpPr>
            <a:spLocks noGrp="1"/>
          </p:cNvSpPr>
          <p:nvPr>
            <p:ph type="body" sz="quarter" idx="10" hasCustomPrompt="1"/>
          </p:nvPr>
        </p:nvSpPr>
        <p:spPr bwMode="gray">
          <a:xfrm>
            <a:off x="179388" y="4365130"/>
            <a:ext cx="7200900" cy="1212644"/>
          </a:xfrm>
        </p:spPr>
        <p:txBody>
          <a:bodyPr>
            <a:spAutoFit/>
          </a:bodyPr>
          <a:lstStyle>
            <a:lvl1pPr marL="0" indent="0">
              <a:buNone/>
              <a:defRPr b="0"/>
            </a:lvl1pPr>
            <a:lvl2pPr marL="72000" indent="0">
              <a:buNone/>
              <a:defRPr sz="1800" b="0"/>
            </a:lvl2pPr>
            <a:lvl3pPr marL="222962" indent="0">
              <a:buNone/>
              <a:defRPr b="0"/>
            </a:lvl3pPr>
            <a:lvl4pPr marL="327787" indent="0">
              <a:buNone/>
              <a:defRPr b="0"/>
            </a:lvl4pPr>
            <a:lvl5pPr marL="311400" indent="0">
              <a:buNone/>
              <a:defRPr b="0"/>
            </a:lvl5pPr>
          </a:lstStyle>
          <a:p>
            <a:pPr lvl="0"/>
            <a:r>
              <a:rPr kumimoji="1" lang="ja-JP" altLang="en-US" dirty="0" smtClean="0"/>
              <a:t>サブタイトルを入力</a:t>
            </a:r>
            <a:endParaRPr kumimoji="1" lang="en-US" altLang="ja-JP" dirty="0" smtClean="0"/>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p:txBody>
      </p:sp>
    </p:spTree>
    <p:extLst>
      <p:ext uri="{BB962C8B-B14F-4D97-AF65-F5344CB8AC3E}">
        <p14:creationId xmlns:p14="http://schemas.microsoft.com/office/powerpoint/2010/main" val="312308562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Table of Contents">
    <p:spTree>
      <p:nvGrpSpPr>
        <p:cNvPr id="1" name=""/>
        <p:cNvGrpSpPr/>
        <p:nvPr/>
      </p:nvGrpSpPr>
      <p:grpSpPr>
        <a:xfrm>
          <a:off x="0" y="0"/>
          <a:ext cx="0" cy="0"/>
          <a:chOff x="0" y="0"/>
          <a:chExt cx="0" cy="0"/>
        </a:xfrm>
      </p:grpSpPr>
      <p:pic>
        <p:nvPicPr>
          <p:cNvPr id="3" name="Background_Content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2" name="タイトル"/>
          <p:cNvSpPr>
            <a:spLocks noGrp="1"/>
          </p:cNvSpPr>
          <p:nvPr>
            <p:ph type="title" hasCustomPrompt="1"/>
          </p:nvPr>
        </p:nvSpPr>
        <p:spPr bwMode="gray">
          <a:xfrm>
            <a:off x="1619672" y="332613"/>
            <a:ext cx="7344000" cy="504000"/>
          </a:xfrm>
        </p:spPr>
        <p:txBody>
          <a:bodyPr wrap="square" anchor="b">
            <a:spAutoFit/>
          </a:bodyPr>
          <a:lstStyle>
            <a:lvl1pPr>
              <a:defRPr b="0">
                <a:solidFill>
                  <a:schemeClr val="tx2">
                    <a:lumMod val="65000"/>
                    <a:lumOff val="35000"/>
                  </a:schemeClr>
                </a:solidFill>
              </a:defRPr>
            </a:lvl1pPr>
          </a:lstStyle>
          <a:p>
            <a:r>
              <a:rPr kumimoji="1" lang="ja-JP" altLang="en-US" dirty="0" smtClean="0"/>
              <a:t>目次 のタイトルを入力</a:t>
            </a:r>
            <a:endParaRPr kumimoji="1" lang="ja-JP" altLang="en-US" dirty="0"/>
          </a:p>
        </p:txBody>
      </p:sp>
      <p:sp>
        <p:nvSpPr>
          <p:cNvPr id="5" name="テキスト プレースホルダー"/>
          <p:cNvSpPr>
            <a:spLocks noGrp="1"/>
          </p:cNvSpPr>
          <p:nvPr>
            <p:ph type="body" sz="quarter" idx="10" hasCustomPrompt="1"/>
          </p:nvPr>
        </p:nvSpPr>
        <p:spPr bwMode="gray">
          <a:xfrm>
            <a:off x="1619672" y="1116000"/>
            <a:ext cx="7344000" cy="5112000"/>
          </a:xfrm>
        </p:spPr>
        <p:txBody>
          <a:bodyPr wrap="square">
            <a:noAutofit/>
          </a:bodyPr>
          <a:lstStyle>
            <a:lvl1pPr marL="0" indent="0">
              <a:lnSpc>
                <a:spcPct val="140000"/>
              </a:lnSpc>
              <a:spcBef>
                <a:spcPts val="500"/>
              </a:spcBef>
              <a:buNone/>
              <a:defRPr sz="2200" b="0">
                <a:solidFill>
                  <a:schemeClr val="tx1"/>
                </a:solidFill>
              </a:defRPr>
            </a:lvl1pPr>
            <a:lvl2pPr marL="180000" indent="0">
              <a:lnSpc>
                <a:spcPct val="100000"/>
              </a:lnSpc>
              <a:spcBef>
                <a:spcPts val="500"/>
              </a:spcBef>
              <a:buNone/>
              <a:defRPr sz="1800" b="0">
                <a:solidFill>
                  <a:schemeClr val="tx1"/>
                </a:solidFill>
              </a:defRPr>
            </a:lvl2pPr>
            <a:lvl3pPr marL="360000" indent="0">
              <a:lnSpc>
                <a:spcPct val="100000"/>
              </a:lnSpc>
              <a:spcBef>
                <a:spcPts val="500"/>
              </a:spcBef>
              <a:buNone/>
              <a:defRPr b="0">
                <a:solidFill>
                  <a:schemeClr val="tx1"/>
                </a:solidFill>
              </a:defRPr>
            </a:lvl3pPr>
            <a:lvl4pPr marL="540000" indent="0">
              <a:lnSpc>
                <a:spcPct val="100000"/>
              </a:lnSpc>
              <a:spcBef>
                <a:spcPts val="500"/>
              </a:spcBef>
              <a:buNone/>
              <a:defRPr b="0">
                <a:solidFill>
                  <a:schemeClr val="tx1"/>
                </a:solidFill>
              </a:defRPr>
            </a:lvl4pPr>
            <a:lvl5pPr marL="685800" indent="0">
              <a:buNone/>
              <a:defRPr b="0"/>
            </a:lvl5pPr>
          </a:lstStyle>
          <a:p>
            <a:pPr lvl="0"/>
            <a:r>
              <a:rPr kumimoji="1" lang="ja-JP" altLang="en-US" dirty="0" smtClean="0"/>
              <a:t>項目を入力</a:t>
            </a:r>
            <a:endParaRPr kumimoji="1" lang="en-US" altLang="ja-JP" dirty="0" smtClean="0"/>
          </a:p>
          <a:p>
            <a:pPr lvl="1"/>
            <a:r>
              <a:rPr kumimoji="1" lang="ja-JP" altLang="en-US" dirty="0" smtClean="0"/>
              <a:t>第</a:t>
            </a:r>
            <a:r>
              <a:rPr kumimoji="1" lang="en-US" altLang="ja-JP" dirty="0" smtClean="0"/>
              <a:t>2</a:t>
            </a:r>
            <a:r>
              <a:rPr kumimoji="1" lang="ja-JP" altLang="en-US" dirty="0" smtClean="0"/>
              <a:t>レベル</a:t>
            </a:r>
          </a:p>
          <a:p>
            <a:pPr lvl="2"/>
            <a:r>
              <a:rPr kumimoji="1" lang="ja-JP" altLang="en-US" dirty="0" smtClean="0"/>
              <a:t>第</a:t>
            </a:r>
            <a:r>
              <a:rPr kumimoji="1" lang="en-US" altLang="ja-JP" dirty="0" smtClean="0"/>
              <a:t>3</a:t>
            </a:r>
            <a:r>
              <a:rPr kumimoji="1" lang="ja-JP" altLang="en-US" dirty="0" smtClean="0"/>
              <a:t>レベル</a:t>
            </a:r>
          </a:p>
          <a:p>
            <a:pPr lvl="3"/>
            <a:r>
              <a:rPr kumimoji="1" lang="ja-JP" altLang="en-US" dirty="0" smtClean="0"/>
              <a:t>第</a:t>
            </a:r>
            <a:r>
              <a:rPr kumimoji="1" lang="en-US" altLang="ja-JP" dirty="0" smtClean="0"/>
              <a:t>4</a:t>
            </a:r>
            <a:r>
              <a:rPr kumimoji="1" lang="ja-JP" altLang="en-US" dirty="0" smtClean="0"/>
              <a:t>レベル</a:t>
            </a:r>
          </a:p>
        </p:txBody>
      </p:sp>
    </p:spTree>
    <p:extLst>
      <p:ext uri="{BB962C8B-B14F-4D97-AF65-F5344CB8AC3E}">
        <p14:creationId xmlns:p14="http://schemas.microsoft.com/office/powerpoint/2010/main" val="39032122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1" name="Background_Title"/>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2" name="タイトル プレースホルダー"/>
          <p:cNvSpPr>
            <a:spLocks noGrp="1"/>
          </p:cNvSpPr>
          <p:nvPr>
            <p:ph type="title"/>
          </p:nvPr>
        </p:nvSpPr>
        <p:spPr bwMode="gray">
          <a:xfrm>
            <a:off x="179387" y="108000"/>
            <a:ext cx="8785225" cy="468000"/>
          </a:xfrm>
          <a:prstGeom prst="rect">
            <a:avLst/>
          </a:prstGeom>
        </p:spPr>
        <p:txBody>
          <a:bodyPr vert="horz" lIns="91440" tIns="36000" rIns="91440" bIns="0" rtlCol="0" anchor="ctr">
            <a:noAutofit/>
          </a:bodyPr>
          <a:lstStyle/>
          <a:p>
            <a:r>
              <a:rPr kumimoji="1" lang="ja-JP" altLang="en-US" dirty="0" smtClean="0"/>
              <a:t>マスター タイトルの書式設定</a:t>
            </a:r>
            <a:endParaRPr kumimoji="1" lang="ja-JP" altLang="en-US" dirty="0"/>
          </a:p>
        </p:txBody>
      </p:sp>
      <p:sp>
        <p:nvSpPr>
          <p:cNvPr id="3" name="テキスト プレースホルダー"/>
          <p:cNvSpPr>
            <a:spLocks noGrp="1"/>
          </p:cNvSpPr>
          <p:nvPr>
            <p:ph type="body" idx="1"/>
          </p:nvPr>
        </p:nvSpPr>
        <p:spPr bwMode="gray">
          <a:xfrm>
            <a:off x="179387" y="836614"/>
            <a:ext cx="8785226" cy="5616574"/>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a:t>
            </a:r>
            <a:r>
              <a:rPr kumimoji="1" lang="en-US" altLang="ja-JP" dirty="0" smtClean="0"/>
              <a:t>2</a:t>
            </a:r>
            <a:r>
              <a:rPr kumimoji="1" lang="ja-JP" altLang="en-US" dirty="0" smtClean="0"/>
              <a:t>レベル</a:t>
            </a:r>
          </a:p>
          <a:p>
            <a:pPr lvl="2"/>
            <a:r>
              <a:rPr kumimoji="1" lang="ja-JP" altLang="en-US" dirty="0" smtClean="0"/>
              <a:t>第</a:t>
            </a:r>
            <a:r>
              <a:rPr kumimoji="1" lang="en-US" altLang="ja-JP" dirty="0" smtClean="0"/>
              <a:t>3</a:t>
            </a:r>
            <a:r>
              <a:rPr kumimoji="1" lang="ja-JP" altLang="en-US" dirty="0" smtClean="0"/>
              <a:t>レベル</a:t>
            </a:r>
          </a:p>
          <a:p>
            <a:pPr lvl="3"/>
            <a:r>
              <a:rPr kumimoji="1" lang="ja-JP" altLang="en-US" dirty="0" smtClean="0"/>
              <a:t>第</a:t>
            </a:r>
            <a:r>
              <a:rPr kumimoji="1" lang="en-US" altLang="ja-JP" dirty="0" smtClean="0"/>
              <a:t>4</a:t>
            </a:r>
            <a:r>
              <a:rPr kumimoji="1" lang="ja-JP" altLang="en-US" dirty="0" smtClean="0"/>
              <a:t>レベル</a:t>
            </a:r>
          </a:p>
        </p:txBody>
      </p:sp>
      <p:sp>
        <p:nvSpPr>
          <p:cNvPr id="8" name="PageNumber"/>
          <p:cNvSpPr txBox="1"/>
          <p:nvPr userDrawn="1"/>
        </p:nvSpPr>
        <p:spPr bwMode="black">
          <a:xfrm>
            <a:off x="8316520" y="6606080"/>
            <a:ext cx="684000" cy="215444"/>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F5524-168B-428D-88E2-BCDC17194B25}" type="slidenum">
              <a:rPr kumimoji="1" lang="ja-JP" altLang="en-US" sz="1000" b="0" i="0" u="none" strike="noStrike" kern="1200" cap="none" spc="0" normalizeH="0" baseline="0" noProof="0" smtClean="0">
                <a:ln>
                  <a:noFill/>
                </a:ln>
                <a:solidFill>
                  <a:srgbClr val="FFFFFF"/>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000" b="0" i="0" u="none" strike="noStrike" kern="1200" cap="none" spc="0" normalizeH="0" baseline="0" noProof="0" dirty="0" smtClean="0">
              <a:ln>
                <a:noFill/>
              </a:ln>
              <a:solidFill>
                <a:srgbClr val="FFFFFF"/>
              </a:solidFill>
              <a:effectLst/>
              <a:uLnTx/>
              <a:uFillTx/>
              <a:latin typeface="+mn-lt"/>
              <a:ea typeface="+mn-ea"/>
              <a:cs typeface="+mn-cs"/>
            </a:endParaRPr>
          </a:p>
        </p:txBody>
      </p:sp>
      <p:sp>
        <p:nvSpPr>
          <p:cNvPr id="10" name="Confidential"/>
          <p:cNvSpPr txBox="1"/>
          <p:nvPr userDrawn="1"/>
        </p:nvSpPr>
        <p:spPr bwMode="black">
          <a:xfrm>
            <a:off x="118609" y="6599089"/>
            <a:ext cx="1645001" cy="215444"/>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smtClean="0">
                <a:ln>
                  <a:noFill/>
                </a:ln>
                <a:solidFill>
                  <a:srgbClr val="FFFFFF"/>
                </a:solidFill>
                <a:effectLst/>
                <a:uLnTx/>
                <a:uFillTx/>
                <a:latin typeface="+mn-lt"/>
                <a:ea typeface="+mn-ea"/>
                <a:cs typeface="+mn-cs"/>
              </a:rPr>
              <a:t>Exastro</a:t>
            </a:r>
          </a:p>
        </p:txBody>
      </p:sp>
    </p:spTree>
    <p:extLst>
      <p:ext uri="{BB962C8B-B14F-4D97-AF65-F5344CB8AC3E}">
        <p14:creationId xmlns:p14="http://schemas.microsoft.com/office/powerpoint/2010/main" val="654157217"/>
      </p:ext>
    </p:extLst>
  </p:cSld>
  <p:clrMap bg1="lt1" tx1="dk1" bg2="lt2" tx2="dk2" accent1="accent1" accent2="accent2" accent3="accent3" accent4="accent4" accent5="accent5" accent6="accent6" hlink="hlink" folHlink="folHlink"/>
  <p:sldLayoutIdLst>
    <p:sldLayoutId id="2147483690" r:id="rId1"/>
    <p:sldLayoutId id="2147483699" r:id="rId2"/>
    <p:sldLayoutId id="2147483670" r:id="rId3"/>
    <p:sldLayoutId id="2147483672" r:id="rId4"/>
    <p:sldLayoutId id="2147483695" r:id="rId5"/>
    <p:sldLayoutId id="2147483673" r:id="rId6"/>
    <p:sldLayoutId id="2147483674" r:id="rId7"/>
    <p:sldLayoutId id="2147483700" r:id="rId8"/>
    <p:sldLayoutId id="2147483701" r:id="rId9"/>
    <p:sldLayoutId id="2147483702" r:id="rId10"/>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24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p:titleStyle>
    <p:body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F9016B-CCA6-43BE-8BEE-59565A35F4F7}" type="datetimeFigureOut">
              <a:rPr kumimoji="1" lang="ja-JP" altLang="en-US" smtClean="0"/>
              <a:t>2021/7/29</a:t>
            </a:fld>
            <a:endParaRPr kumimoji="1" lang="ja-JP" altLang="en-US"/>
          </a:p>
        </p:txBody>
      </p:sp>
      <p:sp>
        <p:nvSpPr>
          <p:cNvPr id="5" name="フッター プレースホルダー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3894414165"/>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xastro-suite.github.io/it-automation-docs/documents_ja.html" TargetMode="External"/><Relationship Id="rId2" Type="http://schemas.openxmlformats.org/officeDocument/2006/relationships/hyperlink" Target="https://exastro-suite.github.io/it-automation-docs/asset/Documents_ja/Exastro-ITA_&#12501;&#12449;&#12540;&#12473;&#12488;&#12473;&#12486;&#12483;&#12503;&#12460;&#12452;&#12489;.pdf"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exastro-suite.github.io/it-automation-docs/asset/Learn_ja/ITA-online-install_ja.pdf" TargetMode="External"/><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hyperlink" Target="https://exastro-suite.github.io/it-automation-docs/asset/Documents_ja/Exastro-ITA_&#12501;&#12449;&#12540;&#12473;&#12488;&#12473;&#12486;&#12483;&#12503;&#12460;&#12452;&#12489;.pdf"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exastro-suite.github.io/it-automation-docs/asset/Documents_ja/Exastro-ITA_&#12501;&#12449;&#12540;&#12473;&#12488;&#12473;&#12486;&#12483;&#12503;&#12460;&#12452;&#12489;.pdf" TargetMode="External"/><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exastro-suite.github.io/it-automation-docs/asset/Documents_ja/Exastro-ITA_&#12501;&#12449;&#12540;&#12473;&#12488;&#12473;&#12486;&#12483;&#12503;&#12460;&#12452;&#12489;.pdf" TargetMode="External"/><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32.xml"/><Relationship Id="rId3" Type="http://schemas.openxmlformats.org/officeDocument/2006/relationships/slide" Target="slide7.xml"/><Relationship Id="rId7" Type="http://schemas.openxmlformats.org/officeDocument/2006/relationships/slide" Target="slide14.xml"/><Relationship Id="rId12" Type="http://schemas.openxmlformats.org/officeDocument/2006/relationships/slide" Target="slide28.xml"/><Relationship Id="rId17" Type="http://schemas.openxmlformats.org/officeDocument/2006/relationships/slide" Target="slide41.xml"/><Relationship Id="rId2" Type="http://schemas.openxmlformats.org/officeDocument/2006/relationships/slide" Target="slide5.xml"/><Relationship Id="rId16" Type="http://schemas.openxmlformats.org/officeDocument/2006/relationships/slide" Target="slide38.xml"/><Relationship Id="rId1" Type="http://schemas.openxmlformats.org/officeDocument/2006/relationships/slideLayout" Target="../slideLayouts/slideLayout9.xml"/><Relationship Id="rId6" Type="http://schemas.openxmlformats.org/officeDocument/2006/relationships/slide" Target="slide13.xml"/><Relationship Id="rId11" Type="http://schemas.openxmlformats.org/officeDocument/2006/relationships/slide" Target="slide27.xml"/><Relationship Id="rId5" Type="http://schemas.openxmlformats.org/officeDocument/2006/relationships/slide" Target="slide12.xml"/><Relationship Id="rId15" Type="http://schemas.openxmlformats.org/officeDocument/2006/relationships/slide" Target="slide36.xml"/><Relationship Id="rId10" Type="http://schemas.openxmlformats.org/officeDocument/2006/relationships/slide" Target="slide23.xml"/><Relationship Id="rId4" Type="http://schemas.openxmlformats.org/officeDocument/2006/relationships/slide" Target="slide10.xml"/><Relationship Id="rId9" Type="http://schemas.openxmlformats.org/officeDocument/2006/relationships/slide" Target="slide22.xml"/><Relationship Id="rId14" Type="http://schemas.openxmlformats.org/officeDocument/2006/relationships/slide" Target="slide35.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exastro-suite.github.io/it-automation-docs/asset/Learn_ja/Exastro%E3%81%A7%E5%AE%9F%E7%8F%BE%E3%81%99%E3%82%8B%E3%82%B7%E3%82%B9%E3%83%86%E3%83%A0%E6%A7%8B%E7%AF%89%E3%83%BB%E9%81%8B%E7%94%A8%E3%81%AE%E5%8A%B9%E7%8E%87%E5%8C%96%E3%82%AC%E3%82%A4%E3%83%89%E3%83%96%E3%83%83%E3%82%AF.pdf" TargetMode="External"/><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slide" Target="slide58.xml"/><Relationship Id="rId3" Type="http://schemas.openxmlformats.org/officeDocument/2006/relationships/slide" Target="slide46.xml"/><Relationship Id="rId7" Type="http://schemas.openxmlformats.org/officeDocument/2006/relationships/slide" Target="slide54.xml"/><Relationship Id="rId2" Type="http://schemas.openxmlformats.org/officeDocument/2006/relationships/slide" Target="slide45.xml"/><Relationship Id="rId1" Type="http://schemas.openxmlformats.org/officeDocument/2006/relationships/slideLayout" Target="../slideLayouts/slideLayout9.xml"/><Relationship Id="rId6" Type="http://schemas.openxmlformats.org/officeDocument/2006/relationships/slide" Target="slide53.xml"/><Relationship Id="rId5" Type="http://schemas.openxmlformats.org/officeDocument/2006/relationships/slide" Target="slide50.xml"/><Relationship Id="rId4" Type="http://schemas.openxmlformats.org/officeDocument/2006/relationships/slide" Target="slide47.xml"/><Relationship Id="rId9" Type="http://schemas.openxmlformats.org/officeDocument/2006/relationships/slide" Target="slide59.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p:cNvSpPr>
            <a:spLocks noGrp="1"/>
          </p:cNvSpPr>
          <p:nvPr>
            <p:ph type="body" sz="quarter" idx="10"/>
          </p:nvPr>
        </p:nvSpPr>
        <p:spPr>
          <a:xfrm>
            <a:off x="179513" y="6021360"/>
            <a:ext cx="6552727" cy="772006"/>
          </a:xfrm>
        </p:spPr>
        <p:txBody>
          <a:bodyPr/>
          <a:lstStyle/>
          <a:p>
            <a:r>
              <a:rPr lang="en-US" altLang="ja-JP" dirty="0" smtClean="0"/>
              <a:t>Exastro IT Automation Version 1.8.0</a:t>
            </a:r>
          </a:p>
          <a:p>
            <a:r>
              <a:rPr lang="en-US" altLang="ja-JP" dirty="0" err="1" smtClean="0"/>
              <a:t>Exastro</a:t>
            </a:r>
            <a:r>
              <a:rPr lang="ja-JP" altLang="en-US" dirty="0" smtClean="0"/>
              <a:t> </a:t>
            </a:r>
            <a:r>
              <a:rPr lang="en-US" altLang="ja-JP" dirty="0" smtClean="0"/>
              <a:t>developer</a:t>
            </a:r>
            <a:endParaRPr kumimoji="1" lang="ja-JP" altLang="en-US" dirty="0"/>
          </a:p>
        </p:txBody>
      </p:sp>
      <p:sp>
        <p:nvSpPr>
          <p:cNvPr id="5" name="タイトル 1"/>
          <p:cNvSpPr txBox="1">
            <a:spLocks/>
          </p:cNvSpPr>
          <p:nvPr/>
        </p:nvSpPr>
        <p:spPr bwMode="gray">
          <a:xfrm>
            <a:off x="0" y="3294124"/>
            <a:ext cx="9143999" cy="775015"/>
          </a:xfrm>
          <a:prstGeom prst="rect">
            <a:avLst/>
          </a:prstGeom>
        </p:spPr>
        <p:txBody>
          <a:bodyPr vert="horz" wrap="square" lIns="91440" tIns="36000" rIns="91440" bIns="0" rtlCol="0" anchor="b" anchorCtr="0">
            <a:spAutoFit/>
          </a:bodyPr>
          <a:lstStyle>
            <a:lvl1pPr algn="ctr" rtl="0" eaLnBrk="0" fontAlgn="base" hangingPunct="0">
              <a:spcBef>
                <a:spcPct val="0"/>
              </a:spcBef>
              <a:spcAft>
                <a:spcPct val="0"/>
              </a:spcAft>
              <a:defRPr kumimoji="1" sz="3200" b="0">
                <a:solidFill>
                  <a:schemeClr val="accent6"/>
                </a:solidFill>
                <a:effectLst/>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ja-JP" altLang="en-US" sz="4800" b="1" dirty="0"/>
              <a:t>クイックスタート</a:t>
            </a:r>
            <a:endParaRPr lang="en-US" altLang="ja-JP" sz="4800" b="1" kern="0" spc="-150" dirty="0" smtClean="0">
              <a:solidFill>
                <a:schemeClr val="tx2">
                  <a:lumMod val="75000"/>
                  <a:lumOff val="25000"/>
                </a:schemeClr>
              </a:solidFill>
            </a:endParaRPr>
          </a:p>
        </p:txBody>
      </p:sp>
      <p:sp>
        <p:nvSpPr>
          <p:cNvPr id="6" name="タイトル 1"/>
          <p:cNvSpPr txBox="1">
            <a:spLocks/>
          </p:cNvSpPr>
          <p:nvPr/>
        </p:nvSpPr>
        <p:spPr bwMode="gray">
          <a:xfrm>
            <a:off x="0" y="5493437"/>
            <a:ext cx="9144000" cy="251795"/>
          </a:xfrm>
          <a:prstGeom prst="rect">
            <a:avLst/>
          </a:prstGeom>
        </p:spPr>
        <p:txBody>
          <a:bodyPr vert="horz" wrap="square" lIns="91440" tIns="36000" rIns="91440" bIns="0" rtlCol="0" anchor="b" anchorCtr="0">
            <a:spAutoFit/>
          </a:bodyPr>
          <a:lstStyle>
            <a:lvl1pPr algn="ctr" rtl="0" eaLnBrk="0" fontAlgn="base" hangingPunct="0">
              <a:spcBef>
                <a:spcPct val="0"/>
              </a:spcBef>
              <a:spcAft>
                <a:spcPct val="0"/>
              </a:spcAft>
              <a:defRPr kumimoji="1" sz="3200" b="0">
                <a:solidFill>
                  <a:schemeClr val="accent6"/>
                </a:solidFill>
                <a:effectLst/>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pPr algn="r"/>
            <a:r>
              <a:rPr lang="en-US" altLang="ja-JP" sz="1400" b="1" kern="0" dirty="0">
                <a:solidFill>
                  <a:schemeClr val="tx2">
                    <a:lumMod val="75000"/>
                    <a:lumOff val="25000"/>
                  </a:schemeClr>
                </a:solidFill>
                <a:latin typeface="+mn-lt"/>
              </a:rPr>
              <a:t>※</a:t>
            </a:r>
            <a:r>
              <a:rPr lang="ja-JP" altLang="en-US" sz="1400" b="1" kern="0" dirty="0" smtClean="0">
                <a:solidFill>
                  <a:schemeClr val="tx2">
                    <a:lumMod val="75000"/>
                    <a:lumOff val="25000"/>
                  </a:schemeClr>
                </a:solidFill>
                <a:latin typeface="+mn-lt"/>
              </a:rPr>
              <a:t>本書では「</a:t>
            </a:r>
            <a:r>
              <a:rPr lang="en-US" altLang="ja-JP" sz="1400" b="1" kern="0" dirty="0" smtClean="0">
                <a:solidFill>
                  <a:schemeClr val="tx2">
                    <a:lumMod val="75000"/>
                    <a:lumOff val="25000"/>
                  </a:schemeClr>
                </a:solidFill>
                <a:latin typeface="+mn-lt"/>
              </a:rPr>
              <a:t>Exastro IT</a:t>
            </a:r>
            <a:r>
              <a:rPr lang="ja-JP" altLang="en-US" sz="1400" b="1" kern="0" dirty="0" smtClean="0">
                <a:solidFill>
                  <a:schemeClr val="tx2">
                    <a:lumMod val="75000"/>
                    <a:lumOff val="25000"/>
                  </a:schemeClr>
                </a:solidFill>
                <a:latin typeface="+mn-lt"/>
              </a:rPr>
              <a:t> </a:t>
            </a:r>
            <a:r>
              <a:rPr lang="en-US" altLang="ja-JP" sz="1400" b="1" kern="0" dirty="0" smtClean="0">
                <a:solidFill>
                  <a:schemeClr val="tx2">
                    <a:lumMod val="75000"/>
                    <a:lumOff val="25000"/>
                  </a:schemeClr>
                </a:solidFill>
                <a:latin typeface="+mn-lt"/>
              </a:rPr>
              <a:t>Automation</a:t>
            </a:r>
            <a:r>
              <a:rPr lang="ja-JP" altLang="en-US" sz="1400" b="1" kern="0" dirty="0" smtClean="0">
                <a:solidFill>
                  <a:schemeClr val="tx2">
                    <a:lumMod val="75000"/>
                    <a:lumOff val="25000"/>
                  </a:schemeClr>
                </a:solidFill>
                <a:latin typeface="+mn-lt"/>
              </a:rPr>
              <a:t>」を「</a:t>
            </a:r>
            <a:r>
              <a:rPr lang="en-US" altLang="ja-JP" sz="1400" b="1" kern="0" dirty="0" smtClean="0">
                <a:solidFill>
                  <a:schemeClr val="tx2">
                    <a:lumMod val="75000"/>
                    <a:lumOff val="25000"/>
                  </a:schemeClr>
                </a:solidFill>
                <a:latin typeface="+mn-lt"/>
              </a:rPr>
              <a:t>ITA</a:t>
            </a:r>
            <a:r>
              <a:rPr lang="ja-JP" altLang="en-US" sz="1400" b="1" kern="0" dirty="0" smtClean="0">
                <a:solidFill>
                  <a:schemeClr val="tx2">
                    <a:lumMod val="75000"/>
                    <a:lumOff val="25000"/>
                  </a:schemeClr>
                </a:solidFill>
                <a:latin typeface="+mn-lt"/>
              </a:rPr>
              <a:t>」として記載します</a:t>
            </a:r>
            <a:r>
              <a:rPr lang="ja-JP" altLang="en-US" sz="1400" b="1" kern="0" dirty="0">
                <a:solidFill>
                  <a:schemeClr val="tx2">
                    <a:lumMod val="75000"/>
                    <a:lumOff val="25000"/>
                  </a:schemeClr>
                </a:solidFill>
                <a:latin typeface="+mn-lt"/>
              </a:rPr>
              <a:t>。</a:t>
            </a:r>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34104"/>
            <a:ext cx="9144000" cy="1016000"/>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00" y="247474"/>
            <a:ext cx="3528490" cy="826990"/>
          </a:xfrm>
          <a:prstGeom prst="rect">
            <a:avLst/>
          </a:prstGeom>
        </p:spPr>
      </p:pic>
    </p:spTree>
    <p:extLst>
      <p:ext uri="{BB962C8B-B14F-4D97-AF65-F5344CB8AC3E}">
        <p14:creationId xmlns:p14="http://schemas.microsoft.com/office/powerpoint/2010/main" val="32081625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1.3</a:t>
            </a:r>
            <a:r>
              <a:rPr lang="ja-JP" altLang="en-US" dirty="0"/>
              <a:t> </a:t>
            </a:r>
            <a:r>
              <a:rPr lang="ja-JP" altLang="en-US" dirty="0" smtClean="0"/>
              <a:t>各種用語</a:t>
            </a:r>
            <a:r>
              <a:rPr lang="ja-JP" altLang="en-US" dirty="0"/>
              <a:t>の</a:t>
            </a:r>
            <a:r>
              <a:rPr lang="ja-JP" altLang="en-US" dirty="0" smtClean="0"/>
              <a:t>説明</a:t>
            </a:r>
            <a:endParaRPr lang="ja-JP" altLang="en-US" dirty="0"/>
          </a:p>
        </p:txBody>
      </p:sp>
      <p:sp>
        <p:nvSpPr>
          <p:cNvPr id="3" name="コンテンツ プレースホルダー 2"/>
          <p:cNvSpPr>
            <a:spLocks noGrp="1"/>
          </p:cNvSpPr>
          <p:nvPr>
            <p:ph sz="quarter" idx="10"/>
          </p:nvPr>
        </p:nvSpPr>
        <p:spPr>
          <a:xfrm>
            <a:off x="323746" y="836712"/>
            <a:ext cx="8639767" cy="5688718"/>
          </a:xfrm>
        </p:spPr>
        <p:txBody>
          <a:bodyPr>
            <a:normAutofit/>
          </a:bodyPr>
          <a:lstStyle/>
          <a:p>
            <a:r>
              <a:rPr lang="ja-JP" altLang="en-US" dirty="0" smtClean="0"/>
              <a:t>本シナリオに登場する主な用語</a:t>
            </a:r>
            <a:endParaRPr lang="en-US" altLang="ja-JP" dirty="0" smtClean="0"/>
          </a:p>
          <a:p>
            <a:pPr lvl="1"/>
            <a:endParaRPr lang="en-US" altLang="ja-JP" dirty="0" smtClean="0"/>
          </a:p>
          <a:p>
            <a:pPr lvl="1"/>
            <a:endParaRPr lang="en-US" altLang="ja-JP" dirty="0" smtClean="0"/>
          </a:p>
          <a:p>
            <a:pPr marL="180000" lvl="1" indent="0">
              <a:buNone/>
            </a:pPr>
            <a:r>
              <a:rPr lang="en-US" altLang="ja-JP" dirty="0" smtClean="0"/>
              <a:t>   </a:t>
            </a:r>
            <a:endParaRPr lang="en-US" altLang="ja-JP" dirty="0"/>
          </a:p>
        </p:txBody>
      </p:sp>
      <p:graphicFrame>
        <p:nvGraphicFramePr>
          <p:cNvPr id="4" name="表 3"/>
          <p:cNvGraphicFramePr>
            <a:graphicFrameLocks noGrp="1"/>
          </p:cNvGraphicFramePr>
          <p:nvPr>
            <p:extLst/>
          </p:nvPr>
        </p:nvGraphicFramePr>
        <p:xfrm>
          <a:off x="538953" y="1313198"/>
          <a:ext cx="8065120" cy="4196691"/>
        </p:xfrm>
        <a:graphic>
          <a:graphicData uri="http://schemas.openxmlformats.org/drawingml/2006/table">
            <a:tbl>
              <a:tblPr firstRow="1" bandRow="1">
                <a:tableStyleId>{5C22544A-7EE6-4342-B048-85BDC9FD1C3A}</a:tableStyleId>
              </a:tblPr>
              <a:tblGrid>
                <a:gridCol w="1944270">
                  <a:extLst>
                    <a:ext uri="{9D8B030D-6E8A-4147-A177-3AD203B41FA5}">
                      <a16:colId xmlns:a16="http://schemas.microsoft.com/office/drawing/2014/main" val="2883640048"/>
                    </a:ext>
                  </a:extLst>
                </a:gridCol>
                <a:gridCol w="6120850">
                  <a:extLst>
                    <a:ext uri="{9D8B030D-6E8A-4147-A177-3AD203B41FA5}">
                      <a16:colId xmlns:a16="http://schemas.microsoft.com/office/drawing/2014/main" val="1123245703"/>
                    </a:ext>
                  </a:extLst>
                </a:gridCol>
              </a:tblGrid>
              <a:tr h="334765">
                <a:tc>
                  <a:txBody>
                    <a:bodyPr/>
                    <a:lstStyle/>
                    <a:p>
                      <a:pPr algn="ctr"/>
                      <a:r>
                        <a:rPr kumimoji="1" lang="ja-JP" altLang="en-US" sz="1600" dirty="0" smtClean="0">
                          <a:solidFill>
                            <a:schemeClr val="bg1"/>
                          </a:solidFill>
                          <a:latin typeface="+mn-lt"/>
                        </a:rPr>
                        <a:t>用語</a:t>
                      </a:r>
                      <a:endParaRPr kumimoji="1" lang="ja-JP" altLang="en-US" sz="16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600" dirty="0" smtClean="0">
                          <a:solidFill>
                            <a:schemeClr val="bg1"/>
                          </a:solidFill>
                          <a:latin typeface="+mn-lt"/>
                        </a:rPr>
                        <a:t>説明</a:t>
                      </a:r>
                      <a:endParaRPr kumimoji="1" lang="ja-JP" altLang="en-US" sz="16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446354">
                <a:tc>
                  <a:txBody>
                    <a:bodyPr/>
                    <a:lstStyle/>
                    <a:p>
                      <a:pPr algn="ctr"/>
                      <a:r>
                        <a:rPr kumimoji="1" lang="en-US" altLang="ja-JP" sz="1600" b="0" dirty="0" smtClean="0">
                          <a:solidFill>
                            <a:schemeClr val="tx1"/>
                          </a:solidFill>
                          <a:latin typeface="+mn-lt"/>
                        </a:rPr>
                        <a:t>Playbook</a:t>
                      </a:r>
                      <a:endParaRPr kumimoji="1" lang="ja-JP" altLang="en-US" sz="16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1600" b="0" i="0" kern="1200" dirty="0" smtClean="0">
                          <a:solidFill>
                            <a:schemeClr val="dk1"/>
                          </a:solidFill>
                          <a:effectLst/>
                          <a:latin typeface="+mn-lt"/>
                          <a:ea typeface="+mn-ea"/>
                          <a:cs typeface="+mn-cs"/>
                        </a:rPr>
                        <a:t>定型業務をタスクで記述し、</a:t>
                      </a:r>
                      <a:r>
                        <a:rPr kumimoji="1" lang="en-US" altLang="ja-JP" sz="1600" b="0" i="0" kern="1200" dirty="0" smtClean="0">
                          <a:solidFill>
                            <a:schemeClr val="dk1"/>
                          </a:solidFill>
                          <a:effectLst/>
                          <a:latin typeface="+mn-lt"/>
                          <a:ea typeface="+mn-ea"/>
                          <a:cs typeface="+mn-cs"/>
                        </a:rPr>
                        <a:t>Ansible</a:t>
                      </a:r>
                      <a:r>
                        <a:rPr kumimoji="1" lang="ja-JP" altLang="en-US" sz="1600" b="0" i="0" kern="1200" dirty="0" smtClean="0">
                          <a:solidFill>
                            <a:schemeClr val="dk1"/>
                          </a:solidFill>
                          <a:effectLst/>
                          <a:latin typeface="+mn-lt"/>
                          <a:ea typeface="+mn-ea"/>
                          <a:cs typeface="+mn-cs"/>
                        </a:rPr>
                        <a:t>に実行させるためのファイルです。</a:t>
                      </a:r>
                      <a:r>
                        <a:rPr lang="en-US" altLang="ja-JP" sz="1600" dirty="0" smtClean="0"/>
                        <a:t>YAML</a:t>
                      </a:r>
                      <a:r>
                        <a:rPr lang="ja-JP" altLang="en-US" sz="1600" dirty="0" smtClean="0"/>
                        <a:t>形式で使用します。</a:t>
                      </a:r>
                      <a:endParaRPr kumimoji="1" lang="ja-JP" altLang="en-US" sz="1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r h="446354">
                <a:tc>
                  <a:txBody>
                    <a:bodyPr/>
                    <a:lstStyle/>
                    <a:p>
                      <a:pPr algn="ctr"/>
                      <a:r>
                        <a:rPr kumimoji="1" lang="en-US" altLang="ja-JP" sz="1600" b="0" dirty="0" smtClean="0">
                          <a:solidFill>
                            <a:schemeClr val="tx1"/>
                          </a:solidFill>
                          <a:latin typeface="+mn-lt"/>
                        </a:rPr>
                        <a:t>Ansible-Legacy</a:t>
                      </a:r>
                      <a:endParaRPr kumimoji="1" lang="ja-JP" altLang="en-US" sz="16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ja-JP" sz="1600" dirty="0" smtClean="0"/>
                        <a:t>ITA </a:t>
                      </a:r>
                      <a:r>
                        <a:rPr lang="ja-JP" altLang="en-US" sz="1600" dirty="0" smtClean="0"/>
                        <a:t>から </a:t>
                      </a:r>
                      <a:r>
                        <a:rPr lang="en-US" altLang="ja-JP" sz="1600" dirty="0" smtClean="0"/>
                        <a:t>Ansible </a:t>
                      </a:r>
                      <a:r>
                        <a:rPr lang="ja-JP" altLang="en-US" sz="1600" dirty="0" smtClean="0"/>
                        <a:t>を利用する機能です。 </a:t>
                      </a:r>
                      <a:r>
                        <a:rPr lang="en-US" altLang="ja-JP" sz="1600" dirty="0" smtClean="0"/>
                        <a:t>Legacy </a:t>
                      </a:r>
                      <a:r>
                        <a:rPr lang="ja-JP" altLang="en-US" sz="1600" dirty="0" smtClean="0"/>
                        <a:t>コンソールでは、構築コードとして単体の</a:t>
                      </a:r>
                      <a:r>
                        <a:rPr lang="en-US" altLang="ja-JP" sz="1600" dirty="0" smtClean="0"/>
                        <a:t>YAML</a:t>
                      </a:r>
                      <a:r>
                        <a:rPr lang="ja-JP" altLang="en-US" sz="1600" dirty="0" smtClean="0"/>
                        <a:t>ファイルを使う場合に使用します。 </a:t>
                      </a:r>
                      <a:endParaRPr kumimoji="1" lang="ja-JP" altLang="en-US" sz="1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78899612"/>
                  </a:ext>
                </a:extLst>
              </a:tr>
              <a:tr h="684556">
                <a:tc>
                  <a:txBody>
                    <a:bodyPr/>
                    <a:lstStyle/>
                    <a:p>
                      <a:pPr algn="ctr"/>
                      <a:r>
                        <a:rPr lang="ja-JP" altLang="en-US" sz="1600" dirty="0" smtClean="0"/>
                        <a:t>オペレーション名</a:t>
                      </a:r>
                      <a:r>
                        <a:rPr lang="en-US" altLang="ja-JP" sz="1600" dirty="0" smtClean="0"/>
                        <a:t>(</a:t>
                      </a:r>
                      <a:r>
                        <a:rPr lang="en-US" altLang="ja-JP" sz="1600" dirty="0" err="1" smtClean="0"/>
                        <a:t>Oparation</a:t>
                      </a:r>
                      <a:r>
                        <a:rPr lang="en-US" altLang="ja-JP" sz="1600" dirty="0" smtClean="0"/>
                        <a:t>)</a:t>
                      </a:r>
                      <a:endParaRPr kumimoji="1" lang="ja-JP" altLang="en-US" sz="16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600" dirty="0" smtClean="0">
                          <a:solidFill>
                            <a:schemeClr val="tx1"/>
                          </a:solidFill>
                          <a:latin typeface="+mn-lt"/>
                        </a:rPr>
                        <a:t>ITA </a:t>
                      </a:r>
                      <a:r>
                        <a:rPr kumimoji="1" lang="ja-JP" altLang="en-US" sz="1600" dirty="0" err="1" smtClean="0">
                          <a:solidFill>
                            <a:schemeClr val="tx1"/>
                          </a:solidFill>
                          <a:latin typeface="+mn-lt"/>
                        </a:rPr>
                        <a:t>での</a:t>
                      </a:r>
                      <a:r>
                        <a:rPr kumimoji="1" lang="ja-JP" altLang="en-US" sz="1600" dirty="0" smtClean="0">
                          <a:solidFill>
                            <a:schemeClr val="tx1"/>
                          </a:solidFill>
                          <a:latin typeface="+mn-lt"/>
                        </a:rPr>
                        <a:t>作業実行単位。作業予定、実行履歴などを管理することができます。</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2678294"/>
                  </a:ext>
                </a:extLst>
              </a:tr>
              <a:tr h="1293050">
                <a:tc>
                  <a:txBody>
                    <a:bodyPr/>
                    <a:lstStyle/>
                    <a:p>
                      <a:pPr algn="ctr"/>
                      <a:r>
                        <a:rPr lang="en-US" altLang="ja-JP" sz="1600" dirty="0" smtClean="0"/>
                        <a:t>Conductor</a:t>
                      </a:r>
                      <a:endParaRPr kumimoji="1" lang="ja-JP" altLang="en-US" sz="16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600" dirty="0" smtClean="0">
                          <a:solidFill>
                            <a:schemeClr val="tx1"/>
                          </a:solidFill>
                          <a:latin typeface="+mn-lt"/>
                        </a:rPr>
                        <a:t>ITA </a:t>
                      </a:r>
                      <a:r>
                        <a:rPr kumimoji="1" lang="ja-JP" altLang="en-US" sz="1600" dirty="0" err="1" smtClean="0">
                          <a:solidFill>
                            <a:schemeClr val="tx1"/>
                          </a:solidFill>
                          <a:latin typeface="+mn-lt"/>
                        </a:rPr>
                        <a:t>での</a:t>
                      </a:r>
                      <a:r>
                        <a:rPr kumimoji="1" lang="ja-JP" altLang="en-US" sz="1600" dirty="0" smtClean="0">
                          <a:solidFill>
                            <a:schemeClr val="tx1"/>
                          </a:solidFill>
                          <a:latin typeface="+mn-lt"/>
                        </a:rPr>
                        <a:t>一連の作業の単位。オペレーション名と関連付けて実行します。</a:t>
                      </a:r>
                      <a:r>
                        <a:rPr kumimoji="1" lang="en-US" altLang="ja-JP" sz="1600" dirty="0" smtClean="0">
                          <a:solidFill>
                            <a:schemeClr val="tx1"/>
                          </a:solidFill>
                          <a:latin typeface="+mn-lt"/>
                        </a:rPr>
                        <a:t>Node </a:t>
                      </a:r>
                      <a:r>
                        <a:rPr kumimoji="1" lang="ja-JP" altLang="en-US" sz="1600" dirty="0" smtClean="0">
                          <a:solidFill>
                            <a:schemeClr val="tx1"/>
                          </a:solidFill>
                          <a:latin typeface="+mn-lt"/>
                        </a:rPr>
                        <a:t>と呼ぶ各種パーツを組み合わせて、ワークフローを作成し、複数の機器に対して、一連の構築・設定などの作業を行います。</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22572995"/>
                  </a:ext>
                </a:extLst>
              </a:tr>
              <a:tr h="481725">
                <a:tc>
                  <a:txBody>
                    <a:bodyPr/>
                    <a:lstStyle/>
                    <a:p>
                      <a:pPr algn="ctr"/>
                      <a:r>
                        <a:rPr lang="en-US" altLang="ja-JP" sz="1600" dirty="0" smtClean="0"/>
                        <a:t>Movement</a:t>
                      </a:r>
                      <a:endParaRPr kumimoji="1" lang="ja-JP" altLang="en-US" sz="16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1600" dirty="0" smtClean="0">
                          <a:solidFill>
                            <a:schemeClr val="tx1"/>
                          </a:solidFill>
                          <a:latin typeface="+mn-lt"/>
                        </a:rPr>
                        <a:t>各機器に対する構築ツールを使った構築、設定などの作業の単位。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5740015"/>
                  </a:ext>
                </a:extLst>
              </a:tr>
            </a:tbl>
          </a:graphicData>
        </a:graphic>
      </p:graphicFrame>
      <p:sp>
        <p:nvSpPr>
          <p:cNvPr id="5" name="テキスト ボックス 4"/>
          <p:cNvSpPr txBox="1"/>
          <p:nvPr/>
        </p:nvSpPr>
        <p:spPr>
          <a:xfrm>
            <a:off x="161386" y="5805330"/>
            <a:ext cx="8820254" cy="646331"/>
          </a:xfrm>
          <a:prstGeom prst="rect">
            <a:avLst/>
          </a:prstGeom>
          <a:noFill/>
        </p:spPr>
        <p:txBody>
          <a:bodyPr wrap="square" rtlCol="0">
            <a:spAutoFit/>
          </a:bodyPr>
          <a:lstStyle/>
          <a:p>
            <a:r>
              <a:rPr lang="ja-JP" altLang="en-US" dirty="0"/>
              <a:t>用語</a:t>
            </a:r>
            <a:r>
              <a:rPr lang="ja-JP" altLang="en-US" dirty="0" smtClean="0"/>
              <a:t>の説明については</a:t>
            </a:r>
            <a:r>
              <a:rPr lang="ja-JP" altLang="en-US" dirty="0" smtClean="0">
                <a:hlinkClick r:id="rId2"/>
              </a:rPr>
              <a:t>ファーストステップガイド</a:t>
            </a:r>
            <a:r>
              <a:rPr lang="ja-JP" altLang="en-US" dirty="0" smtClean="0"/>
              <a:t>をご参照ください。</a:t>
            </a:r>
            <a:endParaRPr lang="en-US" altLang="ja-JP" dirty="0" smtClean="0"/>
          </a:p>
          <a:p>
            <a:r>
              <a:rPr lang="ja-JP" altLang="en-US" dirty="0" smtClean="0"/>
              <a:t>また</a:t>
            </a:r>
            <a:r>
              <a:rPr lang="en-US" altLang="ja-JP" dirty="0" smtClean="0"/>
              <a:t>Exastro ITA</a:t>
            </a:r>
            <a:r>
              <a:rPr lang="ja-JP" altLang="en-US" dirty="0" smtClean="0"/>
              <a:t>についてのより詳しい説明は</a:t>
            </a:r>
            <a:r>
              <a:rPr kumimoji="1" lang="ja-JP" altLang="en-US" dirty="0" smtClean="0">
                <a:hlinkClick r:id="rId3"/>
              </a:rPr>
              <a:t>ドキュメントサイト</a:t>
            </a:r>
            <a:r>
              <a:rPr lang="ja-JP" altLang="en-US" dirty="0"/>
              <a:t>を</a:t>
            </a:r>
            <a:r>
              <a:rPr kumimoji="1" lang="ja-JP" altLang="en-US" dirty="0" smtClean="0"/>
              <a:t>ご活用ください。</a:t>
            </a:r>
            <a:endParaRPr kumimoji="1" lang="ja-JP" altLang="en-US" dirty="0"/>
          </a:p>
        </p:txBody>
      </p:sp>
    </p:spTree>
    <p:extLst>
      <p:ext uri="{BB962C8B-B14F-4D97-AF65-F5344CB8AC3E}">
        <p14:creationId xmlns:p14="http://schemas.microsoft.com/office/powerpoint/2010/main" val="42105536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smtClean="0"/>
              <a:t>2.</a:t>
            </a:r>
            <a:r>
              <a:rPr lang="ja-JP" altLang="en-US" dirty="0" smtClean="0"/>
              <a:t>　</a:t>
            </a:r>
            <a:r>
              <a:rPr lang="ja-JP" altLang="en-US" dirty="0"/>
              <a:t>画面</a:t>
            </a:r>
            <a:r>
              <a:rPr lang="ja-JP" altLang="en-US" dirty="0" smtClean="0"/>
              <a:t>説明</a:t>
            </a:r>
            <a:endParaRPr lang="ja-JP" altLang="en-US" dirty="0"/>
          </a:p>
        </p:txBody>
      </p:sp>
    </p:spTree>
    <p:extLst>
      <p:ext uri="{BB962C8B-B14F-4D97-AF65-F5344CB8AC3E}">
        <p14:creationId xmlns:p14="http://schemas.microsoft.com/office/powerpoint/2010/main" val="9783683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a:blip r:embed="rId2"/>
          <a:stretch>
            <a:fillRect/>
          </a:stretch>
        </p:blipFill>
        <p:spPr>
          <a:xfrm>
            <a:off x="899490" y="2126886"/>
            <a:ext cx="6920758" cy="3606434"/>
          </a:xfrm>
          <a:prstGeom prst="rect">
            <a:avLst/>
          </a:prstGeom>
        </p:spPr>
      </p:pic>
      <p:sp>
        <p:nvSpPr>
          <p:cNvPr id="2" name="タイトル 1"/>
          <p:cNvSpPr>
            <a:spLocks noGrp="1"/>
          </p:cNvSpPr>
          <p:nvPr>
            <p:ph type="title"/>
          </p:nvPr>
        </p:nvSpPr>
        <p:spPr/>
        <p:txBody>
          <a:bodyPr/>
          <a:lstStyle/>
          <a:p>
            <a:r>
              <a:rPr lang="en-US" altLang="ja-JP" dirty="0" smtClean="0"/>
              <a:t>2.1</a:t>
            </a:r>
            <a:r>
              <a:rPr lang="ja-JP" altLang="en-US" dirty="0"/>
              <a:t> </a:t>
            </a:r>
            <a:r>
              <a:rPr lang="en-US" altLang="ja-JP" dirty="0" smtClean="0"/>
              <a:t>Web</a:t>
            </a:r>
            <a:r>
              <a:rPr lang="ja-JP" altLang="en-US" dirty="0"/>
              <a:t>コンソール画面（ログイン）</a:t>
            </a:r>
          </a:p>
        </p:txBody>
      </p:sp>
      <p:sp>
        <p:nvSpPr>
          <p:cNvPr id="3" name="コンテンツ プレースホルダー 2"/>
          <p:cNvSpPr>
            <a:spLocks noGrp="1"/>
          </p:cNvSpPr>
          <p:nvPr>
            <p:ph sz="quarter" idx="10"/>
          </p:nvPr>
        </p:nvSpPr>
        <p:spPr>
          <a:xfrm>
            <a:off x="179512" y="836712"/>
            <a:ext cx="8964487" cy="5616476"/>
          </a:xfrm>
        </p:spPr>
        <p:txBody>
          <a:bodyPr/>
          <a:lstStyle/>
          <a:p>
            <a:r>
              <a:rPr lang="en-US" altLang="ja-JP" dirty="0" smtClean="0"/>
              <a:t>Web</a:t>
            </a:r>
            <a:r>
              <a:rPr lang="ja-JP" altLang="en-US" dirty="0" smtClean="0"/>
              <a:t>コンソールログイン</a:t>
            </a:r>
            <a:endParaRPr lang="en-US" altLang="ja-JP" dirty="0"/>
          </a:p>
          <a:p>
            <a:pPr lvl="1"/>
            <a:r>
              <a:rPr lang="en-US" altLang="ja-JP" dirty="0" smtClean="0"/>
              <a:t>ITA</a:t>
            </a:r>
            <a:r>
              <a:rPr lang="ja-JP" altLang="en-US" dirty="0" smtClean="0"/>
              <a:t>のインストールが完了し</a:t>
            </a:r>
            <a:r>
              <a:rPr lang="en-US" altLang="ja-JP" dirty="0" smtClean="0"/>
              <a:t>URL</a:t>
            </a:r>
            <a:r>
              <a:rPr lang="ja-JP" altLang="en-US" dirty="0" smtClean="0"/>
              <a:t>へアクセスすると、ログイン画面が表示されま</a:t>
            </a:r>
            <a:r>
              <a:rPr lang="ja-JP" altLang="en-US" dirty="0"/>
              <a:t>す</a:t>
            </a:r>
            <a:r>
              <a:rPr lang="ja-JP" altLang="en-US" dirty="0" smtClean="0"/>
              <a:t>。</a:t>
            </a:r>
            <a:endParaRPr lang="en-US" altLang="ja-JP" dirty="0" smtClean="0"/>
          </a:p>
          <a:p>
            <a:pPr marL="180000" lvl="1" indent="0">
              <a:buNone/>
            </a:pPr>
            <a:r>
              <a:rPr lang="ja-JP" altLang="en-US" dirty="0" smtClean="0"/>
              <a:t> </a:t>
            </a:r>
            <a:r>
              <a:rPr lang="en-US" altLang="ja-JP" sz="1400" dirty="0" smtClean="0"/>
              <a:t>※</a:t>
            </a:r>
            <a:r>
              <a:rPr lang="ja-JP" altLang="en-US" sz="1400" dirty="0" smtClean="0"/>
              <a:t>インストール</a:t>
            </a:r>
            <a:r>
              <a:rPr lang="ja-JP" altLang="en-US" sz="1400" dirty="0"/>
              <a:t>手順</a:t>
            </a:r>
            <a:r>
              <a:rPr lang="ja-JP" altLang="en-US" sz="1400" dirty="0" smtClean="0"/>
              <a:t>に</a:t>
            </a:r>
            <a:r>
              <a:rPr lang="ja-JP" altLang="en-US" sz="1400" dirty="0"/>
              <a:t>ついて</a:t>
            </a:r>
            <a:r>
              <a:rPr lang="ja-JP" altLang="en-US" sz="1400" dirty="0" smtClean="0"/>
              <a:t>は” </a:t>
            </a:r>
            <a:r>
              <a:rPr lang="en-US" altLang="ja-JP" sz="1400" dirty="0" smtClean="0">
                <a:hlinkClick r:id="rId3"/>
              </a:rPr>
              <a:t>IT Automation </a:t>
            </a:r>
            <a:r>
              <a:rPr lang="ja-JP" altLang="en-US" sz="1400" dirty="0" smtClean="0">
                <a:hlinkClick r:id="rId3"/>
              </a:rPr>
              <a:t>オンラインインストール</a:t>
            </a:r>
            <a:r>
              <a:rPr lang="en-US" altLang="ja-JP" sz="1400" dirty="0" smtClean="0"/>
              <a:t>”</a:t>
            </a:r>
            <a:r>
              <a:rPr lang="ja-JP" altLang="en-US" sz="1400" dirty="0" smtClean="0"/>
              <a:t>を</a:t>
            </a:r>
            <a:r>
              <a:rPr lang="ja-JP" altLang="en-US" sz="1400" dirty="0"/>
              <a:t>ご参照ください。</a:t>
            </a:r>
          </a:p>
          <a:p>
            <a:pPr marL="180000" lvl="1" indent="0">
              <a:buNone/>
            </a:pPr>
            <a:endParaRPr lang="en-US" altLang="ja-JP" dirty="0" smtClean="0"/>
          </a:p>
        </p:txBody>
      </p:sp>
      <p:sp>
        <p:nvSpPr>
          <p:cNvPr id="11" name="角丸四角形 10"/>
          <p:cNvSpPr/>
          <p:nvPr/>
        </p:nvSpPr>
        <p:spPr bwMode="auto">
          <a:xfrm>
            <a:off x="6021514" y="5474125"/>
            <a:ext cx="2952410" cy="979063"/>
          </a:xfrm>
          <a:prstGeom prst="roundRect">
            <a:avLst/>
          </a:prstGeom>
          <a:solidFill>
            <a:schemeClr val="bg2"/>
          </a:solidFill>
          <a:ln w="1905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初回ログイン時は、ログイン直後に</a:t>
            </a:r>
            <a:endParaRPr lang="en-US" altLang="ja-JP" sz="1200" b="1" dirty="0" smtClean="0">
              <a:latin typeface="+mn-ea"/>
            </a:endParaRPr>
          </a:p>
          <a:p>
            <a:pPr algn="ctr"/>
            <a:r>
              <a:rPr lang="ja-JP" altLang="en-US" sz="1200" b="1" dirty="0" smtClean="0">
                <a:latin typeface="+mn-ea"/>
              </a:rPr>
              <a:t>パスワード変更を求められます。</a:t>
            </a:r>
            <a:endParaRPr kumimoji="1" lang="ja-JP" altLang="en-US" sz="1400" b="1" dirty="0" smtClean="0">
              <a:latin typeface="+mn-ea"/>
            </a:endParaRPr>
          </a:p>
        </p:txBody>
      </p:sp>
      <p:sp>
        <p:nvSpPr>
          <p:cNvPr id="9" name="円形吹き出し 8"/>
          <p:cNvSpPr/>
          <p:nvPr/>
        </p:nvSpPr>
        <p:spPr bwMode="auto">
          <a:xfrm>
            <a:off x="5741569" y="5204125"/>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33592781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p:cNvGrpSpPr/>
          <p:nvPr/>
        </p:nvGrpSpPr>
        <p:grpSpPr>
          <a:xfrm>
            <a:off x="206466" y="1600300"/>
            <a:ext cx="8730094" cy="4260468"/>
            <a:chOff x="206466" y="1600300"/>
            <a:chExt cx="8730094" cy="4260468"/>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466" y="1600300"/>
              <a:ext cx="8730094" cy="4260468"/>
            </a:xfrm>
            <a:prstGeom prst="rect">
              <a:avLst/>
            </a:prstGeom>
          </p:spPr>
        </p:pic>
        <p:pic>
          <p:nvPicPr>
            <p:cNvPr id="4" name="図 3"/>
            <p:cNvPicPr>
              <a:picLocks noChangeAspect="1"/>
            </p:cNvPicPr>
            <p:nvPr/>
          </p:nvPicPr>
          <p:blipFill>
            <a:blip r:embed="rId3"/>
            <a:stretch>
              <a:fillRect/>
            </a:stretch>
          </p:blipFill>
          <p:spPr>
            <a:xfrm>
              <a:off x="1070464" y="2170954"/>
              <a:ext cx="3816000" cy="2864826"/>
            </a:xfrm>
            <a:prstGeom prst="rect">
              <a:avLst/>
            </a:prstGeom>
          </p:spPr>
        </p:pic>
      </p:grpSp>
      <p:sp>
        <p:nvSpPr>
          <p:cNvPr id="2" name="タイトル 1"/>
          <p:cNvSpPr>
            <a:spLocks noGrp="1"/>
          </p:cNvSpPr>
          <p:nvPr>
            <p:ph type="title"/>
          </p:nvPr>
        </p:nvSpPr>
        <p:spPr/>
        <p:txBody>
          <a:bodyPr/>
          <a:lstStyle/>
          <a:p>
            <a:r>
              <a:rPr lang="en-US" altLang="ja-JP" dirty="0" smtClean="0"/>
              <a:t>2.2</a:t>
            </a:r>
            <a:r>
              <a:rPr lang="ja-JP" altLang="en-US" dirty="0"/>
              <a:t> </a:t>
            </a:r>
            <a:r>
              <a:rPr lang="ja-JP" altLang="en-US" dirty="0" smtClean="0"/>
              <a:t>画面説明</a:t>
            </a:r>
            <a:r>
              <a:rPr lang="en-US" altLang="ja-JP" dirty="0" smtClean="0"/>
              <a:t>(</a:t>
            </a:r>
            <a:r>
              <a:rPr lang="ja-JP" altLang="en-US" dirty="0" smtClean="0"/>
              <a:t>メインメニュー</a:t>
            </a:r>
            <a:r>
              <a:rPr lang="en-US" altLang="ja-JP" dirty="0" smtClean="0"/>
              <a:t>)</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画面説明（メインメニュー）</a:t>
            </a:r>
            <a:endParaRPr lang="en-US" altLang="ja-JP" dirty="0"/>
          </a:p>
          <a:p>
            <a:pPr lvl="1"/>
            <a:r>
              <a:rPr lang="ja-JP" altLang="en-US" dirty="0" smtClean="0"/>
              <a:t>基本的な名称は以下の通りです。</a:t>
            </a:r>
            <a:endParaRPr lang="en-US" altLang="ja-JP" dirty="0"/>
          </a:p>
        </p:txBody>
      </p:sp>
      <p:sp>
        <p:nvSpPr>
          <p:cNvPr id="7" name="角丸四角形 6"/>
          <p:cNvSpPr/>
          <p:nvPr/>
        </p:nvSpPr>
        <p:spPr bwMode="auto">
          <a:xfrm>
            <a:off x="1082508" y="2189416"/>
            <a:ext cx="3744520" cy="2846364"/>
          </a:xfrm>
          <a:prstGeom prst="roundRect">
            <a:avLst>
              <a:gd name="adj" fmla="val 3193"/>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8" name="テキスト ボックス 7"/>
          <p:cNvSpPr txBox="1"/>
          <p:nvPr/>
        </p:nvSpPr>
        <p:spPr>
          <a:xfrm>
            <a:off x="4037978" y="6071190"/>
            <a:ext cx="1507236" cy="276999"/>
          </a:xfrm>
          <a:prstGeom prst="rect">
            <a:avLst/>
          </a:prstGeom>
          <a:noFill/>
        </p:spPr>
        <p:txBody>
          <a:bodyPr wrap="square" rtlCol="0">
            <a:spAutoFit/>
          </a:bodyPr>
          <a:lstStyle/>
          <a:p>
            <a:pPr algn="ctr"/>
            <a:r>
              <a:rPr kumimoji="1" lang="ja-JP" altLang="en-US" sz="1200" dirty="0" smtClean="0">
                <a:solidFill>
                  <a:srgbClr val="FF0000"/>
                </a:solidFill>
              </a:rPr>
              <a:t>メニューグループ</a:t>
            </a:r>
            <a:endParaRPr kumimoji="1" lang="ja-JP" altLang="en-US" sz="1200" dirty="0">
              <a:solidFill>
                <a:srgbClr val="FF0000"/>
              </a:solidFill>
            </a:endParaRPr>
          </a:p>
        </p:txBody>
      </p:sp>
      <p:sp>
        <p:nvSpPr>
          <p:cNvPr id="9" name="角丸四角形 8"/>
          <p:cNvSpPr/>
          <p:nvPr/>
        </p:nvSpPr>
        <p:spPr bwMode="auto">
          <a:xfrm>
            <a:off x="206466" y="2132820"/>
            <a:ext cx="837044" cy="2304320"/>
          </a:xfrm>
          <a:prstGeom prst="roundRect">
            <a:avLst>
              <a:gd name="adj" fmla="val 4742"/>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0" name="テキスト ボックス 9"/>
          <p:cNvSpPr txBox="1"/>
          <p:nvPr/>
        </p:nvSpPr>
        <p:spPr>
          <a:xfrm>
            <a:off x="1352322" y="6099571"/>
            <a:ext cx="800711" cy="276999"/>
          </a:xfrm>
          <a:prstGeom prst="rect">
            <a:avLst/>
          </a:prstGeom>
          <a:noFill/>
        </p:spPr>
        <p:txBody>
          <a:bodyPr wrap="square" rtlCol="0">
            <a:spAutoFit/>
          </a:bodyPr>
          <a:lstStyle/>
          <a:p>
            <a:pPr algn="ctr"/>
            <a:r>
              <a:rPr kumimoji="1" lang="ja-JP" altLang="en-US" sz="1200" dirty="0" smtClean="0">
                <a:solidFill>
                  <a:srgbClr val="FF0000"/>
                </a:solidFill>
              </a:rPr>
              <a:t>メニュー</a:t>
            </a:r>
            <a:endParaRPr kumimoji="1" lang="ja-JP" altLang="en-US" sz="1200" dirty="0">
              <a:solidFill>
                <a:srgbClr val="FF0000"/>
              </a:solidFill>
            </a:endParaRPr>
          </a:p>
        </p:txBody>
      </p:sp>
      <p:cxnSp>
        <p:nvCxnSpPr>
          <p:cNvPr id="12" name="直線コネクタ 11"/>
          <p:cNvCxnSpPr/>
          <p:nvPr/>
        </p:nvCxnSpPr>
        <p:spPr bwMode="auto">
          <a:xfrm flipH="1" flipV="1">
            <a:off x="624988" y="4437140"/>
            <a:ext cx="744536" cy="1884824"/>
          </a:xfrm>
          <a:prstGeom prst="line">
            <a:avLst/>
          </a:prstGeom>
          <a:solidFill>
            <a:schemeClr val="bg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6" name="直線コネクタ 15"/>
          <p:cNvCxnSpPr/>
          <p:nvPr/>
        </p:nvCxnSpPr>
        <p:spPr bwMode="auto">
          <a:xfrm>
            <a:off x="1360923" y="6317709"/>
            <a:ext cx="792110" cy="0"/>
          </a:xfrm>
          <a:prstGeom prst="lin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8" name="直線コネクタ 17"/>
          <p:cNvCxnSpPr>
            <a:endCxn id="7" idx="2"/>
          </p:cNvCxnSpPr>
          <p:nvPr/>
        </p:nvCxnSpPr>
        <p:spPr bwMode="auto">
          <a:xfrm flipH="1" flipV="1">
            <a:off x="2954768" y="5035780"/>
            <a:ext cx="1149906" cy="1267186"/>
          </a:xfrm>
          <a:prstGeom prst="line">
            <a:avLst/>
          </a:prstGeom>
          <a:solidFill>
            <a:schemeClr val="bg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9" name="直線コネクタ 18"/>
          <p:cNvCxnSpPr/>
          <p:nvPr/>
        </p:nvCxnSpPr>
        <p:spPr bwMode="auto">
          <a:xfrm>
            <a:off x="4125970" y="6318379"/>
            <a:ext cx="1391156" cy="0"/>
          </a:xfrm>
          <a:prstGeom prst="lin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7" name="角丸四角形 16"/>
          <p:cNvSpPr/>
          <p:nvPr/>
        </p:nvSpPr>
        <p:spPr bwMode="auto">
          <a:xfrm>
            <a:off x="6156220" y="5515913"/>
            <a:ext cx="2806780" cy="829087"/>
          </a:xfrm>
          <a:prstGeom prst="roundRect">
            <a:avLst/>
          </a:prstGeom>
          <a:solidFill>
            <a:schemeClr val="bg2"/>
          </a:solidFill>
          <a:ln w="1905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各機能の詳細は</a:t>
            </a:r>
            <a:endParaRPr kumimoji="1" lang="en-US" altLang="ja-JP" sz="1400" b="1" dirty="0" smtClean="0">
              <a:latin typeface="+mn-ea"/>
            </a:endParaRPr>
          </a:p>
          <a:p>
            <a:pPr algn="ctr"/>
            <a:r>
              <a:rPr kumimoji="1" lang="ja-JP" altLang="en-US" sz="1400" b="1" dirty="0" smtClean="0">
                <a:latin typeface="+mn-ea"/>
                <a:hlinkClick r:id="rId4"/>
              </a:rPr>
              <a:t>マニュアル</a:t>
            </a:r>
            <a:r>
              <a:rPr kumimoji="1" lang="ja-JP" altLang="en-US" sz="1400" b="1" dirty="0" smtClean="0">
                <a:latin typeface="+mn-ea"/>
              </a:rPr>
              <a:t>を参照してください。</a:t>
            </a:r>
          </a:p>
        </p:txBody>
      </p:sp>
      <p:sp>
        <p:nvSpPr>
          <p:cNvPr id="23" name="円形吹き出し 22"/>
          <p:cNvSpPr/>
          <p:nvPr/>
        </p:nvSpPr>
        <p:spPr bwMode="auto">
          <a:xfrm>
            <a:off x="5876275" y="5245913"/>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11932475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239307" y="1689725"/>
            <a:ext cx="7738925" cy="4644000"/>
          </a:xfrm>
          <a:prstGeom prst="rect">
            <a:avLst/>
          </a:prstGeom>
        </p:spPr>
      </p:pic>
      <p:sp>
        <p:nvSpPr>
          <p:cNvPr id="2" name="タイトル 1"/>
          <p:cNvSpPr>
            <a:spLocks noGrp="1"/>
          </p:cNvSpPr>
          <p:nvPr>
            <p:ph type="title"/>
          </p:nvPr>
        </p:nvSpPr>
        <p:spPr/>
        <p:txBody>
          <a:bodyPr/>
          <a:lstStyle/>
          <a:p>
            <a:r>
              <a:rPr lang="en-US" altLang="ja-JP" dirty="0" smtClean="0"/>
              <a:t>2.3</a:t>
            </a:r>
            <a:r>
              <a:rPr lang="ja-JP" altLang="en-US" dirty="0"/>
              <a:t> </a:t>
            </a:r>
            <a:r>
              <a:rPr lang="ja-JP" altLang="en-US" dirty="0" smtClean="0"/>
              <a:t>画面説明</a:t>
            </a:r>
            <a:r>
              <a:rPr lang="en-US" altLang="ja-JP" dirty="0" smtClean="0"/>
              <a:t>(</a:t>
            </a:r>
            <a:r>
              <a:rPr lang="ja-JP" altLang="en-US" dirty="0" smtClean="0"/>
              <a:t>各メニュー</a:t>
            </a:r>
            <a:r>
              <a:rPr lang="en-US" altLang="ja-JP" dirty="0" smtClean="0"/>
              <a:t>) (1/2</a:t>
            </a:r>
            <a:r>
              <a:rPr lang="en-US" altLang="ja-JP" dirty="0"/>
              <a:t>)</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画面説明（各メニュー）</a:t>
            </a:r>
            <a:endParaRPr lang="en-US" altLang="ja-JP" dirty="0"/>
          </a:p>
          <a:p>
            <a:pPr lvl="1"/>
            <a:r>
              <a:rPr lang="ja-JP" altLang="en-US" dirty="0" smtClean="0"/>
              <a:t>基本的な名称は以下の通りです。</a:t>
            </a:r>
            <a:endParaRPr lang="en-US" altLang="ja-JP" dirty="0"/>
          </a:p>
        </p:txBody>
      </p:sp>
      <p:sp>
        <p:nvSpPr>
          <p:cNvPr id="20" name="角丸四角形 19"/>
          <p:cNvSpPr/>
          <p:nvPr/>
        </p:nvSpPr>
        <p:spPr bwMode="auto">
          <a:xfrm>
            <a:off x="1082537" y="2119947"/>
            <a:ext cx="6796570" cy="3037294"/>
          </a:xfrm>
          <a:prstGeom prst="roundRect">
            <a:avLst>
              <a:gd name="adj" fmla="val 1421"/>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2" name="角丸四角形 21"/>
          <p:cNvSpPr/>
          <p:nvPr/>
        </p:nvSpPr>
        <p:spPr bwMode="auto">
          <a:xfrm>
            <a:off x="4858060" y="2728253"/>
            <a:ext cx="4105453" cy="1404000"/>
          </a:xfrm>
          <a:prstGeom prst="roundRect">
            <a:avLst>
              <a:gd name="adj" fmla="val 11034"/>
            </a:avLst>
          </a:prstGeom>
          <a:solidFill>
            <a:schemeClr val="bg2"/>
          </a:solidFill>
          <a:ln w="1905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endParaRPr lang="en-US" altLang="ja-JP" sz="1400" b="1" dirty="0">
              <a:latin typeface="+mn-ea"/>
            </a:endParaRPr>
          </a:p>
        </p:txBody>
      </p:sp>
      <p:graphicFrame>
        <p:nvGraphicFramePr>
          <p:cNvPr id="23" name="表 22"/>
          <p:cNvGraphicFramePr>
            <a:graphicFrameLocks noGrp="1"/>
          </p:cNvGraphicFramePr>
          <p:nvPr>
            <p:extLst/>
          </p:nvPr>
        </p:nvGraphicFramePr>
        <p:xfrm>
          <a:off x="4929557" y="2907398"/>
          <a:ext cx="3910545" cy="12192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082059632"/>
                    </a:ext>
                  </a:extLst>
                </a:gridCol>
                <a:gridCol w="1260000">
                  <a:extLst>
                    <a:ext uri="{9D8B030D-6E8A-4147-A177-3AD203B41FA5}">
                      <a16:colId xmlns:a16="http://schemas.microsoft.com/office/drawing/2014/main" val="1191003653"/>
                    </a:ext>
                  </a:extLst>
                </a:gridCol>
                <a:gridCol w="2442265">
                  <a:extLst>
                    <a:ext uri="{9D8B030D-6E8A-4147-A177-3AD203B41FA5}">
                      <a16:colId xmlns:a16="http://schemas.microsoft.com/office/drawing/2014/main" val="4017777565"/>
                    </a:ext>
                  </a:extLst>
                </a:gridCol>
              </a:tblGrid>
              <a:tr h="204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tx1"/>
                          </a:solidFill>
                          <a:latin typeface="+mn-ea"/>
                        </a:rPr>
                        <a:t>■サブメニューの概略</a:t>
                      </a:r>
                      <a:endParaRPr lang="en-US" altLang="ja-JP" sz="1400" b="1" dirty="0" smtClean="0">
                        <a:solidFill>
                          <a:schemeClr val="tx1"/>
                        </a:solidFill>
                        <a:latin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b="1" dirty="0" smtClean="0">
                        <a:solidFill>
                          <a:srgbClr val="FF0000"/>
                        </a:solidFill>
                        <a:latin typeface="+mn-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hMerge="1">
                  <a:txBody>
                    <a:bodyPr/>
                    <a:lstStyle/>
                    <a:p>
                      <a:endParaRPr kumimoji="1" lang="ja-JP" altLang="en-US"/>
                    </a:p>
                  </a:txBody>
                  <a:tcPr/>
                </a:tc>
                <a:extLst>
                  <a:ext uri="{0D108BD9-81ED-4DB2-BD59-A6C34878D82A}">
                    <a16:rowId xmlns:a16="http://schemas.microsoft.com/office/drawing/2014/main" val="2904898601"/>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smtClean="0">
                          <a:solidFill>
                            <a:srgbClr val="FF0000"/>
                          </a:solidFill>
                          <a:latin typeface="+mn-ea"/>
                        </a:rPr>
                        <a:t>説明</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latin typeface="+mn-ea"/>
                        </a:rPr>
                        <a:t>：表示中メニューの説明</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9677747"/>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smtClean="0">
                          <a:solidFill>
                            <a:srgbClr val="FF0000"/>
                          </a:solidFill>
                          <a:latin typeface="+mn-ea"/>
                        </a:rPr>
                        <a:t>表示フィルタ</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latin typeface="+mn-ea"/>
                        </a:rPr>
                        <a:t>：登録情報の検索機能</a:t>
                      </a:r>
                      <a:endParaRPr lang="en-US" altLang="ja-JP" sz="1400" b="1" dirty="0" smtClean="0">
                        <a:latin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1604524"/>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smtClean="0">
                          <a:solidFill>
                            <a:srgbClr val="FF0000"/>
                          </a:solidFill>
                          <a:latin typeface="+mn-ea"/>
                        </a:rPr>
                        <a:t>一覧</a:t>
                      </a:r>
                      <a:r>
                        <a:rPr lang="en-US" altLang="ja-JP" sz="1400" b="1" dirty="0" smtClean="0">
                          <a:solidFill>
                            <a:srgbClr val="FF0000"/>
                          </a:solidFill>
                          <a:latin typeface="+mn-ea"/>
                        </a:rPr>
                        <a:t>/</a:t>
                      </a:r>
                      <a:r>
                        <a:rPr lang="ja-JP" altLang="en-US" sz="1400" b="1" dirty="0" smtClean="0">
                          <a:solidFill>
                            <a:srgbClr val="FF0000"/>
                          </a:solidFill>
                          <a:latin typeface="+mn-ea"/>
                        </a:rPr>
                        <a:t>更新</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latin typeface="+mn-ea"/>
                        </a:rPr>
                        <a:t>：登録情報の表示</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3685232"/>
                  </a:ext>
                </a:extLst>
              </a:tr>
            </a:tbl>
          </a:graphicData>
        </a:graphic>
      </p:graphicFrame>
      <p:sp>
        <p:nvSpPr>
          <p:cNvPr id="12" name="角丸四角形 11"/>
          <p:cNvSpPr/>
          <p:nvPr/>
        </p:nvSpPr>
        <p:spPr bwMode="auto">
          <a:xfrm>
            <a:off x="6193029" y="5109056"/>
            <a:ext cx="2806780" cy="829087"/>
          </a:xfrm>
          <a:prstGeom prst="roundRect">
            <a:avLst/>
          </a:prstGeom>
          <a:solidFill>
            <a:schemeClr val="bg2"/>
          </a:solidFill>
          <a:ln w="1905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各機能の詳細は</a:t>
            </a:r>
            <a:endParaRPr kumimoji="1" lang="en-US" altLang="ja-JP" sz="1400" b="1" dirty="0" smtClean="0">
              <a:latin typeface="+mn-ea"/>
            </a:endParaRPr>
          </a:p>
          <a:p>
            <a:pPr algn="ctr"/>
            <a:r>
              <a:rPr kumimoji="1" lang="ja-JP" altLang="en-US" sz="1400" b="1" dirty="0" smtClean="0">
                <a:latin typeface="+mn-ea"/>
                <a:hlinkClick r:id="rId3"/>
              </a:rPr>
              <a:t>マニュアル</a:t>
            </a:r>
            <a:r>
              <a:rPr kumimoji="1" lang="ja-JP" altLang="en-US" sz="1400" b="1" dirty="0" smtClean="0">
                <a:latin typeface="+mn-ea"/>
              </a:rPr>
              <a:t>を参照してください。</a:t>
            </a:r>
          </a:p>
        </p:txBody>
      </p:sp>
      <p:grpSp>
        <p:nvGrpSpPr>
          <p:cNvPr id="7" name="グループ化 6"/>
          <p:cNvGrpSpPr/>
          <p:nvPr/>
        </p:nvGrpSpPr>
        <p:grpSpPr>
          <a:xfrm>
            <a:off x="7733406" y="2236093"/>
            <a:ext cx="1442459" cy="467852"/>
            <a:chOff x="7708842" y="2226844"/>
            <a:chExt cx="1442459" cy="467852"/>
          </a:xfrm>
        </p:grpSpPr>
        <p:sp>
          <p:nvSpPr>
            <p:cNvPr id="21" name="テキスト ボックス 20"/>
            <p:cNvSpPr txBox="1"/>
            <p:nvPr/>
          </p:nvSpPr>
          <p:spPr>
            <a:xfrm>
              <a:off x="8042284" y="2417697"/>
              <a:ext cx="1109017" cy="276999"/>
            </a:xfrm>
            <a:prstGeom prst="rect">
              <a:avLst/>
            </a:prstGeom>
            <a:noFill/>
          </p:spPr>
          <p:txBody>
            <a:bodyPr wrap="square" rtlCol="0">
              <a:spAutoFit/>
            </a:bodyPr>
            <a:lstStyle/>
            <a:p>
              <a:pPr algn="ctr"/>
              <a:r>
                <a:rPr kumimoji="1" lang="ja-JP" altLang="en-US" sz="1200" dirty="0" smtClean="0">
                  <a:solidFill>
                    <a:srgbClr val="FF0000"/>
                  </a:solidFill>
                </a:rPr>
                <a:t>サブメニュー</a:t>
              </a:r>
              <a:endParaRPr kumimoji="1" lang="ja-JP" altLang="en-US" sz="1200" dirty="0">
                <a:solidFill>
                  <a:srgbClr val="FF0000"/>
                </a:solidFill>
              </a:endParaRPr>
            </a:p>
          </p:txBody>
        </p:sp>
        <p:cxnSp>
          <p:nvCxnSpPr>
            <p:cNvPr id="28" name="直線コネクタ 27"/>
            <p:cNvCxnSpPr/>
            <p:nvPr/>
          </p:nvCxnSpPr>
          <p:spPr bwMode="auto">
            <a:xfrm flipH="1" flipV="1">
              <a:off x="7708842" y="2226844"/>
              <a:ext cx="398249" cy="438613"/>
            </a:xfrm>
            <a:prstGeom prst="line">
              <a:avLst/>
            </a:prstGeom>
            <a:solidFill>
              <a:schemeClr val="bg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9" name="直線コネクタ 28"/>
            <p:cNvCxnSpPr/>
            <p:nvPr/>
          </p:nvCxnSpPr>
          <p:spPr bwMode="auto">
            <a:xfrm>
              <a:off x="8099999" y="2668982"/>
              <a:ext cx="863001" cy="12317"/>
            </a:xfrm>
            <a:prstGeom prst="lin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sp>
        <p:nvSpPr>
          <p:cNvPr id="17" name="円形吹き出し 16"/>
          <p:cNvSpPr/>
          <p:nvPr/>
        </p:nvSpPr>
        <p:spPr bwMode="auto">
          <a:xfrm>
            <a:off x="5913084" y="4921819"/>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3334057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311751" y="1700760"/>
            <a:ext cx="7200000" cy="4536630"/>
          </a:xfrm>
          <a:prstGeom prst="rect">
            <a:avLst/>
          </a:prstGeom>
        </p:spPr>
      </p:pic>
      <p:sp>
        <p:nvSpPr>
          <p:cNvPr id="2" name="タイトル 1"/>
          <p:cNvSpPr>
            <a:spLocks noGrp="1"/>
          </p:cNvSpPr>
          <p:nvPr>
            <p:ph type="title"/>
          </p:nvPr>
        </p:nvSpPr>
        <p:spPr/>
        <p:txBody>
          <a:bodyPr/>
          <a:lstStyle/>
          <a:p>
            <a:r>
              <a:rPr lang="en-US" altLang="ja-JP" dirty="0" smtClean="0"/>
              <a:t>2.3</a:t>
            </a:r>
            <a:r>
              <a:rPr lang="ja-JP" altLang="en-US" dirty="0"/>
              <a:t> </a:t>
            </a:r>
            <a:r>
              <a:rPr lang="ja-JP" altLang="en-US" dirty="0" smtClean="0"/>
              <a:t>画面説明</a:t>
            </a:r>
            <a:r>
              <a:rPr lang="en-US" altLang="ja-JP" dirty="0" smtClean="0"/>
              <a:t>(</a:t>
            </a:r>
            <a:r>
              <a:rPr lang="ja-JP" altLang="en-US" dirty="0" smtClean="0"/>
              <a:t>各メニュー</a:t>
            </a:r>
            <a:r>
              <a:rPr lang="en-US" altLang="ja-JP" dirty="0" smtClean="0"/>
              <a:t>)</a:t>
            </a:r>
            <a:r>
              <a:rPr lang="ja-JP" altLang="en-US" dirty="0"/>
              <a:t> </a:t>
            </a:r>
            <a:r>
              <a:rPr lang="en-US" altLang="ja-JP" dirty="0" smtClean="0"/>
              <a:t>(2/2</a:t>
            </a:r>
            <a:r>
              <a:rPr lang="en-US" altLang="ja-JP" dirty="0"/>
              <a:t>)</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画面説明（各メニュー）</a:t>
            </a:r>
            <a:endParaRPr lang="en-US" altLang="ja-JP" dirty="0"/>
          </a:p>
          <a:p>
            <a:pPr lvl="1"/>
            <a:r>
              <a:rPr lang="ja-JP" altLang="en-US" dirty="0" smtClean="0"/>
              <a:t>基本的な名称は以下の通りです。</a:t>
            </a:r>
            <a:endParaRPr lang="en-US" altLang="ja-JP" dirty="0"/>
          </a:p>
        </p:txBody>
      </p:sp>
      <p:sp>
        <p:nvSpPr>
          <p:cNvPr id="19" name="角丸四角形 18"/>
          <p:cNvSpPr/>
          <p:nvPr/>
        </p:nvSpPr>
        <p:spPr bwMode="auto">
          <a:xfrm>
            <a:off x="1036056" y="2631102"/>
            <a:ext cx="6386304" cy="3213358"/>
          </a:xfrm>
          <a:prstGeom prst="roundRect">
            <a:avLst>
              <a:gd name="adj" fmla="val 1421"/>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2" name="角丸四角形 31"/>
          <p:cNvSpPr/>
          <p:nvPr/>
        </p:nvSpPr>
        <p:spPr bwMode="auto">
          <a:xfrm>
            <a:off x="4072277" y="3490123"/>
            <a:ext cx="4809283" cy="1620000"/>
          </a:xfrm>
          <a:prstGeom prst="roundRect">
            <a:avLst>
              <a:gd name="adj" fmla="val 11034"/>
            </a:avLst>
          </a:prstGeom>
          <a:solidFill>
            <a:schemeClr val="bg2"/>
          </a:solidFill>
          <a:ln w="1905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endParaRPr lang="en-US" altLang="ja-JP" sz="1400" b="1" dirty="0">
              <a:latin typeface="+mn-ea"/>
            </a:endParaRPr>
          </a:p>
        </p:txBody>
      </p:sp>
      <p:graphicFrame>
        <p:nvGraphicFramePr>
          <p:cNvPr id="5" name="表 4"/>
          <p:cNvGraphicFramePr>
            <a:graphicFrameLocks noGrp="1"/>
          </p:cNvGraphicFramePr>
          <p:nvPr>
            <p:extLst>
              <p:ext uri="{D42A27DB-BD31-4B8C-83A1-F6EECF244321}">
                <p14:modId xmlns:p14="http://schemas.microsoft.com/office/powerpoint/2010/main" val="4046115108"/>
              </p:ext>
            </p:extLst>
          </p:nvPr>
        </p:nvGraphicFramePr>
        <p:xfrm>
          <a:off x="4345014" y="3489592"/>
          <a:ext cx="4536546" cy="1569122"/>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082059632"/>
                    </a:ext>
                  </a:extLst>
                </a:gridCol>
                <a:gridCol w="967460">
                  <a:extLst>
                    <a:ext uri="{9D8B030D-6E8A-4147-A177-3AD203B41FA5}">
                      <a16:colId xmlns:a16="http://schemas.microsoft.com/office/drawing/2014/main" val="1191003653"/>
                    </a:ext>
                  </a:extLst>
                </a:gridCol>
                <a:gridCol w="3360806">
                  <a:extLst>
                    <a:ext uri="{9D8B030D-6E8A-4147-A177-3AD203B41FA5}">
                      <a16:colId xmlns:a16="http://schemas.microsoft.com/office/drawing/2014/main" val="4017777565"/>
                    </a:ext>
                  </a:extLst>
                </a:gridCol>
              </a:tblGrid>
              <a:tr h="349922">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tx1"/>
                          </a:solidFill>
                          <a:latin typeface="+mn-ea"/>
                        </a:rPr>
                        <a:t>■サブメニューの概略</a:t>
                      </a:r>
                      <a:endParaRPr lang="en-US" altLang="ja-JP" sz="1400" b="1" dirty="0" smtClean="0">
                        <a:solidFill>
                          <a:schemeClr val="tx1"/>
                        </a:solidFill>
                        <a:latin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b="1" dirty="0" smtClean="0">
                        <a:solidFill>
                          <a:srgbClr val="FF0000"/>
                        </a:solidFill>
                        <a:latin typeface="+mn-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hMerge="1">
                  <a:txBody>
                    <a:bodyPr/>
                    <a:lstStyle/>
                    <a:p>
                      <a:endParaRPr kumimoji="1" lang="ja-JP" altLang="en-US"/>
                    </a:p>
                  </a:txBody>
                  <a:tcPr/>
                </a:tc>
                <a:extLst>
                  <a:ext uri="{0D108BD9-81ED-4DB2-BD59-A6C34878D82A}">
                    <a16:rowId xmlns:a16="http://schemas.microsoft.com/office/drawing/2014/main" val="2904898601"/>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smtClean="0">
                          <a:solidFill>
                            <a:srgbClr val="FF0000"/>
                          </a:solidFill>
                          <a:latin typeface="+mn-ea"/>
                        </a:rPr>
                        <a:t>登録</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latin typeface="+mn-ea"/>
                        </a:rPr>
                        <a:t>：</a:t>
                      </a:r>
                      <a:r>
                        <a:rPr lang="en-US" altLang="ja-JP" sz="1400" b="1" dirty="0" smtClean="0">
                          <a:latin typeface="+mn-ea"/>
                        </a:rPr>
                        <a:t>Web</a:t>
                      </a:r>
                      <a:r>
                        <a:rPr lang="ja-JP" altLang="en-US" sz="1400" b="1" dirty="0" smtClean="0">
                          <a:latin typeface="+mn-ea"/>
                        </a:rPr>
                        <a:t>からのレコード登録</a:t>
                      </a:r>
                      <a:endParaRPr lang="en-US" altLang="ja-JP" sz="1400" b="1" dirty="0" smtClean="0">
                        <a:latin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9677747"/>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ja-JP" altLang="en-US" sz="1400" b="1" dirty="0" smtClean="0">
                          <a:solidFill>
                            <a:srgbClr val="FF0000"/>
                          </a:solidFill>
                          <a:latin typeface="+mn-ea"/>
                        </a:rPr>
                        <a:t>全件ダウンロードとファイルアップロード編集</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a:p>
                  </a:txBody>
                  <a:tcPr/>
                </a:tc>
                <a:extLst>
                  <a:ext uri="{0D108BD9-81ED-4DB2-BD59-A6C34878D82A}">
                    <a16:rowId xmlns:a16="http://schemas.microsoft.com/office/drawing/2014/main" val="3770639145"/>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latin typeface="+mn-ea"/>
                        </a:rPr>
                        <a:t>：</a:t>
                      </a:r>
                      <a:r>
                        <a:rPr lang="en-US" altLang="ja-JP" sz="1400" b="1" dirty="0" smtClean="0">
                          <a:latin typeface="+mn-ea"/>
                        </a:rPr>
                        <a:t>Excel</a:t>
                      </a:r>
                      <a:r>
                        <a:rPr lang="ja-JP" altLang="en-US" sz="1400" b="1" dirty="0" smtClean="0">
                          <a:latin typeface="+mn-ea"/>
                        </a:rPr>
                        <a:t>からの</a:t>
                      </a:r>
                      <a:r>
                        <a:rPr lang="en-US" altLang="ja-JP" sz="1400" b="1" dirty="0" smtClean="0">
                          <a:latin typeface="+mn-ea"/>
                        </a:rPr>
                        <a:t>IN/OUT</a:t>
                      </a:r>
                      <a:r>
                        <a:rPr lang="ja-JP" altLang="en-US" sz="1400" b="1" dirty="0" smtClean="0">
                          <a:latin typeface="+mn-ea"/>
                        </a:rPr>
                        <a:t>処理</a:t>
                      </a:r>
                      <a:endParaRPr lang="en-US" altLang="ja-JP" sz="1400" b="1" dirty="0" smtClean="0">
                        <a:latin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1604524"/>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smtClean="0">
                          <a:solidFill>
                            <a:srgbClr val="FF0000"/>
                          </a:solidFill>
                          <a:latin typeface="+mn-ea"/>
                        </a:rPr>
                        <a:t>変更履歴</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latin typeface="+mn-ea"/>
                        </a:rPr>
                        <a:t>：登録レコードの変更履歴</a:t>
                      </a:r>
                      <a:endParaRPr kumimoji="1" lang="ja-JP" altLang="en-US" sz="1400"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3685232"/>
                  </a:ext>
                </a:extLst>
              </a:tr>
            </a:tbl>
          </a:graphicData>
        </a:graphic>
      </p:graphicFrame>
      <p:grpSp>
        <p:nvGrpSpPr>
          <p:cNvPr id="9" name="グループ化 8"/>
          <p:cNvGrpSpPr/>
          <p:nvPr/>
        </p:nvGrpSpPr>
        <p:grpSpPr>
          <a:xfrm>
            <a:off x="7413486" y="2869728"/>
            <a:ext cx="1459200" cy="340347"/>
            <a:chOff x="7413652" y="2576456"/>
            <a:chExt cx="1459200" cy="340347"/>
          </a:xfrm>
        </p:grpSpPr>
        <p:sp>
          <p:nvSpPr>
            <p:cNvPr id="21" name="テキスト ボックス 20"/>
            <p:cNvSpPr txBox="1"/>
            <p:nvPr/>
          </p:nvSpPr>
          <p:spPr>
            <a:xfrm>
              <a:off x="7763835" y="2639804"/>
              <a:ext cx="1109017" cy="276999"/>
            </a:xfrm>
            <a:prstGeom prst="rect">
              <a:avLst/>
            </a:prstGeom>
            <a:noFill/>
          </p:spPr>
          <p:txBody>
            <a:bodyPr wrap="square" rtlCol="0">
              <a:spAutoFit/>
            </a:bodyPr>
            <a:lstStyle/>
            <a:p>
              <a:pPr algn="ctr"/>
              <a:r>
                <a:rPr kumimoji="1" lang="ja-JP" altLang="en-US" sz="1200" dirty="0" smtClean="0">
                  <a:solidFill>
                    <a:srgbClr val="FF0000"/>
                  </a:solidFill>
                </a:rPr>
                <a:t>サブメニュー</a:t>
              </a:r>
              <a:endParaRPr kumimoji="1" lang="ja-JP" altLang="en-US" sz="1200" dirty="0">
                <a:solidFill>
                  <a:srgbClr val="FF0000"/>
                </a:solidFill>
              </a:endParaRPr>
            </a:p>
          </p:txBody>
        </p:sp>
        <p:cxnSp>
          <p:nvCxnSpPr>
            <p:cNvPr id="22" name="直線コネクタ 21"/>
            <p:cNvCxnSpPr/>
            <p:nvPr/>
          </p:nvCxnSpPr>
          <p:spPr bwMode="auto">
            <a:xfrm flipH="1" flipV="1">
              <a:off x="7413652" y="2576456"/>
              <a:ext cx="405021" cy="339055"/>
            </a:xfrm>
            <a:prstGeom prst="line">
              <a:avLst/>
            </a:prstGeom>
            <a:solidFill>
              <a:schemeClr val="bg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3" name="直線コネクタ 22"/>
            <p:cNvCxnSpPr/>
            <p:nvPr/>
          </p:nvCxnSpPr>
          <p:spPr bwMode="auto">
            <a:xfrm>
              <a:off x="7796343" y="2915511"/>
              <a:ext cx="1044000" cy="0"/>
            </a:xfrm>
            <a:prstGeom prst="lin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sp>
        <p:nvSpPr>
          <p:cNvPr id="24" name="角丸四角形 23"/>
          <p:cNvSpPr/>
          <p:nvPr/>
        </p:nvSpPr>
        <p:spPr bwMode="auto">
          <a:xfrm>
            <a:off x="6140103" y="5513922"/>
            <a:ext cx="2806780" cy="829087"/>
          </a:xfrm>
          <a:prstGeom prst="roundRect">
            <a:avLst/>
          </a:prstGeom>
          <a:solidFill>
            <a:schemeClr val="bg2"/>
          </a:solidFill>
          <a:ln w="1905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各機能の詳細は</a:t>
            </a:r>
            <a:endParaRPr kumimoji="1" lang="en-US" altLang="ja-JP" sz="1400" b="1" dirty="0" smtClean="0">
              <a:latin typeface="+mn-ea"/>
            </a:endParaRPr>
          </a:p>
          <a:p>
            <a:pPr algn="ctr"/>
            <a:r>
              <a:rPr kumimoji="1" lang="ja-JP" altLang="en-US" sz="1400" b="1" dirty="0" smtClean="0">
                <a:latin typeface="+mn-ea"/>
                <a:hlinkClick r:id="rId3"/>
              </a:rPr>
              <a:t>マニュアル</a:t>
            </a:r>
            <a:r>
              <a:rPr kumimoji="1" lang="ja-JP" altLang="en-US" sz="1400" b="1" dirty="0" smtClean="0">
                <a:latin typeface="+mn-ea"/>
              </a:rPr>
              <a:t>を参照してください。</a:t>
            </a:r>
          </a:p>
        </p:txBody>
      </p:sp>
      <p:sp>
        <p:nvSpPr>
          <p:cNvPr id="15" name="円形吹き出し 14"/>
          <p:cNvSpPr/>
          <p:nvPr/>
        </p:nvSpPr>
        <p:spPr bwMode="auto">
          <a:xfrm>
            <a:off x="5873952" y="5175065"/>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15876472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smtClean="0"/>
              <a:t>3.</a:t>
            </a:r>
            <a:r>
              <a:rPr lang="ja-JP" altLang="en-US" dirty="0" smtClean="0"/>
              <a:t>　実行前</a:t>
            </a:r>
            <a:r>
              <a:rPr lang="zh-TW" altLang="en-US" dirty="0" smtClean="0">
                <a:latin typeface="+mn-ea"/>
              </a:rPr>
              <a:t>準備</a:t>
            </a:r>
            <a:endParaRPr kumimoji="1" lang="ja-JP" altLang="en-US" dirty="0"/>
          </a:p>
        </p:txBody>
      </p:sp>
    </p:spTree>
    <p:extLst>
      <p:ext uri="{BB962C8B-B14F-4D97-AF65-F5344CB8AC3E}">
        <p14:creationId xmlns:p14="http://schemas.microsoft.com/office/powerpoint/2010/main" val="32164330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角丸四角形 15"/>
          <p:cNvSpPr/>
          <p:nvPr/>
        </p:nvSpPr>
        <p:spPr bwMode="auto">
          <a:xfrm>
            <a:off x="323410" y="3762763"/>
            <a:ext cx="6346894" cy="2735730"/>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smtClean="0">
              <a:solidFill>
                <a:srgbClr val="FF0000"/>
              </a:solidFill>
              <a:latin typeface="+mn-ea"/>
            </a:endParaRPr>
          </a:p>
        </p:txBody>
      </p:sp>
      <p:sp>
        <p:nvSpPr>
          <p:cNvPr id="2" name="タイトル 1"/>
          <p:cNvSpPr>
            <a:spLocks noGrp="1"/>
          </p:cNvSpPr>
          <p:nvPr>
            <p:ph type="title"/>
          </p:nvPr>
        </p:nvSpPr>
        <p:spPr>
          <a:xfrm>
            <a:off x="107380" y="115200"/>
            <a:ext cx="8929240" cy="468000"/>
          </a:xfrm>
        </p:spPr>
        <p:txBody>
          <a:bodyPr>
            <a:normAutofit fontScale="90000"/>
          </a:bodyPr>
          <a:lstStyle/>
          <a:p>
            <a:r>
              <a:rPr lang="en-US" altLang="ja-JP" dirty="0" smtClean="0"/>
              <a:t>3.1</a:t>
            </a:r>
            <a:r>
              <a:rPr lang="ja-JP" altLang="en-US" dirty="0" smtClean="0"/>
              <a:t> </a:t>
            </a:r>
            <a:r>
              <a:rPr lang="en-US" altLang="ja-JP" dirty="0" smtClean="0"/>
              <a:t>Playbook</a:t>
            </a:r>
            <a:r>
              <a:rPr lang="ja-JP" altLang="en-US" dirty="0"/>
              <a:t>をアップロード</a:t>
            </a:r>
            <a:r>
              <a:rPr lang="ja-JP" altLang="en-US" dirty="0" smtClean="0"/>
              <a:t>してジョブ</a:t>
            </a:r>
            <a:r>
              <a:rPr lang="en-US" altLang="ja-JP" dirty="0"/>
              <a:t>(Movement)</a:t>
            </a:r>
            <a:r>
              <a:rPr lang="ja-JP" altLang="en-US" dirty="0"/>
              <a:t>に</a:t>
            </a:r>
            <a:r>
              <a:rPr lang="ja-JP" altLang="en-US" dirty="0" smtClean="0"/>
              <a:t>紐付け </a:t>
            </a:r>
            <a:r>
              <a:rPr lang="en-US" altLang="ja-JP" dirty="0" smtClean="0"/>
              <a:t>(1/5)</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en-US" altLang="ja-JP" dirty="0" smtClean="0"/>
              <a:t>Playbook</a:t>
            </a:r>
            <a:r>
              <a:rPr lang="ja-JP" altLang="en-US" dirty="0"/>
              <a:t>の準備</a:t>
            </a:r>
            <a:endParaRPr lang="en-US" altLang="ja-JP" dirty="0" smtClean="0"/>
          </a:p>
          <a:p>
            <a:pPr lvl="1"/>
            <a:r>
              <a:rPr lang="ja-JP" altLang="en-US" dirty="0"/>
              <a:t>最初</a:t>
            </a:r>
            <a:r>
              <a:rPr lang="ja-JP" altLang="en-US" dirty="0" smtClean="0"/>
              <a:t>に今回利用する</a:t>
            </a:r>
            <a:r>
              <a:rPr lang="en-US" altLang="ja-JP" dirty="0" smtClean="0"/>
              <a:t>Playbook</a:t>
            </a:r>
            <a:r>
              <a:rPr lang="ja-JP" altLang="en-US" dirty="0" smtClean="0"/>
              <a:t>の作成をします。</a:t>
            </a:r>
            <a:endParaRPr lang="en-US" altLang="ja-JP" dirty="0" smtClean="0"/>
          </a:p>
          <a:p>
            <a:pPr marL="180000" lvl="1" indent="0">
              <a:buNone/>
            </a:pPr>
            <a:r>
              <a:rPr lang="ja-JP" altLang="en-US" dirty="0" smtClean="0"/>
              <a:t>   お好み</a:t>
            </a:r>
            <a:r>
              <a:rPr lang="ja-JP" altLang="en-US" dirty="0"/>
              <a:t>のエディタを使用して</a:t>
            </a:r>
            <a:r>
              <a:rPr lang="en-US" altLang="ja-JP" dirty="0" err="1"/>
              <a:t>yml</a:t>
            </a:r>
            <a:r>
              <a:rPr lang="ja-JP" altLang="en-US" dirty="0"/>
              <a:t>を作成し自身のローカルフォルダに保存してください</a:t>
            </a:r>
            <a:r>
              <a:rPr lang="ja-JP" altLang="en-US" dirty="0" smtClean="0"/>
              <a:t>。　</a:t>
            </a:r>
            <a:r>
              <a:rPr lang="en-US" altLang="ja-JP" sz="1200" dirty="0" smtClean="0">
                <a:solidFill>
                  <a:srgbClr val="FF0000"/>
                </a:solidFill>
              </a:rPr>
              <a:t/>
            </a:r>
            <a:br>
              <a:rPr lang="en-US" altLang="ja-JP" sz="1200" dirty="0" smtClean="0">
                <a:solidFill>
                  <a:srgbClr val="FF0000"/>
                </a:solidFill>
              </a:rPr>
            </a:br>
            <a:endParaRPr lang="ja-JP" altLang="en-US" sz="1200" dirty="0">
              <a:solidFill>
                <a:srgbClr val="FF0000"/>
              </a:solidFill>
            </a:endParaRPr>
          </a:p>
        </p:txBody>
      </p:sp>
      <p:sp>
        <p:nvSpPr>
          <p:cNvPr id="5" name="テキスト ボックス 4"/>
          <p:cNvSpPr txBox="1"/>
          <p:nvPr/>
        </p:nvSpPr>
        <p:spPr>
          <a:xfrm>
            <a:off x="594118" y="2132820"/>
            <a:ext cx="4361788" cy="1368190"/>
          </a:xfrm>
          <a:prstGeom prst="rect">
            <a:avLst/>
          </a:prstGeom>
          <a:solidFill>
            <a:srgbClr val="FFFFCC"/>
          </a:solidFill>
        </p:spPr>
        <p:txBody>
          <a:bodyPr wrap="square" rtlCol="0">
            <a:noAutofit/>
          </a:bodyPr>
          <a:lstStyle/>
          <a:p>
            <a:r>
              <a:rPr lang="en-US" altLang="ja-JP" sz="1400" dirty="0"/>
              <a:t>- name: install the latest version of packages</a:t>
            </a:r>
          </a:p>
          <a:p>
            <a:r>
              <a:rPr lang="en-US" altLang="ja-JP" sz="1400" dirty="0"/>
              <a:t>  yum:</a:t>
            </a:r>
          </a:p>
          <a:p>
            <a:r>
              <a:rPr lang="en-US" altLang="ja-JP" sz="1400" dirty="0">
                <a:solidFill>
                  <a:srgbClr val="FF0000"/>
                </a:solidFill>
              </a:rPr>
              <a:t>    </a:t>
            </a:r>
            <a:r>
              <a:rPr lang="en-US" altLang="ja-JP" sz="1400" dirty="0" smtClean="0"/>
              <a:t>name:</a:t>
            </a:r>
            <a:r>
              <a:rPr lang="en-US" altLang="ja-JP" sz="1400" dirty="0" smtClean="0">
                <a:solidFill>
                  <a:srgbClr val="FF0000"/>
                </a:solidFill>
              </a:rPr>
              <a:t> </a:t>
            </a:r>
            <a:r>
              <a:rPr lang="en-US" altLang="ja-JP" sz="1400" dirty="0"/>
              <a:t>"{{ item }}"</a:t>
            </a:r>
          </a:p>
          <a:p>
            <a:r>
              <a:rPr lang="en-US" altLang="ja-JP" sz="1400" dirty="0">
                <a:solidFill>
                  <a:srgbClr val="FF0000"/>
                </a:solidFill>
              </a:rPr>
              <a:t>    </a:t>
            </a:r>
            <a:r>
              <a:rPr lang="en-US" altLang="ja-JP" sz="1400" dirty="0"/>
              <a:t>state:</a:t>
            </a:r>
            <a:r>
              <a:rPr lang="en-US" altLang="ja-JP" sz="1400" dirty="0">
                <a:solidFill>
                  <a:srgbClr val="FF0000"/>
                </a:solidFill>
              </a:rPr>
              <a:t> </a:t>
            </a:r>
            <a:r>
              <a:rPr lang="en-US" altLang="ja-JP" sz="1400" dirty="0"/>
              <a:t>latest</a:t>
            </a:r>
          </a:p>
          <a:p>
            <a:r>
              <a:rPr lang="en-US" altLang="ja-JP" sz="1400" dirty="0">
                <a:solidFill>
                  <a:srgbClr val="FF0000"/>
                </a:solidFill>
              </a:rPr>
              <a:t>  </a:t>
            </a:r>
            <a:r>
              <a:rPr lang="en-US" altLang="ja-JP" sz="1400" dirty="0" err="1"/>
              <a:t>with_items</a:t>
            </a:r>
            <a:r>
              <a:rPr lang="en-US" altLang="ja-JP" sz="1400" dirty="0"/>
              <a:t>:</a:t>
            </a:r>
          </a:p>
          <a:p>
            <a:r>
              <a:rPr lang="en-US" altLang="ja-JP" sz="1400" dirty="0">
                <a:solidFill>
                  <a:srgbClr val="FF0000"/>
                </a:solidFill>
              </a:rPr>
              <a:t>    </a:t>
            </a:r>
            <a:r>
              <a:rPr lang="en-US" altLang="ja-JP" sz="1400" dirty="0"/>
              <a:t>- "{{ </a:t>
            </a:r>
            <a:r>
              <a:rPr lang="en-US" altLang="ja-JP" sz="1400" dirty="0" err="1"/>
              <a:t>VAR_packages</a:t>
            </a:r>
            <a:r>
              <a:rPr lang="en-US" altLang="ja-JP" sz="1400" dirty="0"/>
              <a:t> }}"</a:t>
            </a:r>
            <a:endParaRPr kumimoji="1" lang="ja-JP" altLang="en-US" sz="1400" dirty="0"/>
          </a:p>
        </p:txBody>
      </p:sp>
      <p:sp>
        <p:nvSpPr>
          <p:cNvPr id="3" name="テキスト ボックス 2"/>
          <p:cNvSpPr txBox="1"/>
          <p:nvPr/>
        </p:nvSpPr>
        <p:spPr>
          <a:xfrm>
            <a:off x="567485" y="1844780"/>
            <a:ext cx="2420295" cy="307777"/>
          </a:xfrm>
          <a:prstGeom prst="rect">
            <a:avLst/>
          </a:prstGeom>
          <a:noFill/>
        </p:spPr>
        <p:txBody>
          <a:bodyPr wrap="square" rtlCol="0">
            <a:spAutoFit/>
          </a:bodyPr>
          <a:lstStyle/>
          <a:p>
            <a:r>
              <a:rPr lang="en-US" altLang="ja-JP" sz="1400" dirty="0" err="1"/>
              <a:t>yum_package_install.yml</a:t>
            </a:r>
            <a:endParaRPr kumimoji="1" lang="ja-JP" altLang="en-US" sz="1400" dirty="0"/>
          </a:p>
        </p:txBody>
      </p:sp>
      <p:sp>
        <p:nvSpPr>
          <p:cNvPr id="17" name="正方形/長方形 16"/>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5" name="角丸四角形 24"/>
          <p:cNvSpPr/>
          <p:nvPr/>
        </p:nvSpPr>
        <p:spPr bwMode="auto">
          <a:xfrm>
            <a:off x="6814060" y="1983693"/>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solidFill>
                  <a:srgbClr val="FF0000"/>
                </a:solidFill>
                <a:latin typeface="+mn-ea"/>
              </a:rPr>
              <a:t>Playbook</a:t>
            </a:r>
            <a:r>
              <a:rPr lang="ja-JP" altLang="en-US" sz="900" b="1">
                <a:solidFill>
                  <a:srgbClr val="FF0000"/>
                </a:solidFill>
                <a:latin typeface="+mn-ea"/>
              </a:rPr>
              <a:t>をアップロードして</a:t>
            </a:r>
          </a:p>
          <a:p>
            <a:pPr algn="ctr"/>
            <a:r>
              <a:rPr lang="ja-JP" altLang="en-US" sz="900" b="1">
                <a:solidFill>
                  <a:srgbClr val="FF0000"/>
                </a:solidFill>
                <a:latin typeface="+mn-ea"/>
              </a:rPr>
              <a:t>ジョブ</a:t>
            </a:r>
            <a:r>
              <a:rPr lang="en-US" altLang="ja-JP" sz="900" b="1">
                <a:solidFill>
                  <a:srgbClr val="FF0000"/>
                </a:solidFill>
                <a:latin typeface="+mn-ea"/>
              </a:rPr>
              <a:t>(Movement)</a:t>
            </a:r>
            <a:r>
              <a:rPr lang="ja-JP" altLang="en-US" sz="900" b="1">
                <a:solidFill>
                  <a:srgbClr val="FF0000"/>
                </a:solidFill>
                <a:latin typeface="+mn-ea"/>
              </a:rPr>
              <a:t>に紐付け</a:t>
            </a:r>
            <a:endParaRPr lang="ja-JP" altLang="en-US" sz="900" b="1" dirty="0">
              <a:solidFill>
                <a:srgbClr val="FF0000"/>
              </a:solidFill>
              <a:latin typeface="+mn-ea"/>
            </a:endParaRPr>
          </a:p>
        </p:txBody>
      </p:sp>
      <p:sp>
        <p:nvSpPr>
          <p:cNvPr id="26" name="角丸四角形 25"/>
          <p:cNvSpPr/>
          <p:nvPr/>
        </p:nvSpPr>
        <p:spPr bwMode="auto">
          <a:xfrm>
            <a:off x="6814060" y="2432455"/>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endParaRPr lang="en-US" altLang="ja-JP" sz="900" b="1" dirty="0">
              <a:latin typeface="+mn-ea"/>
            </a:endParaRPr>
          </a:p>
          <a:p>
            <a:pPr algn="ctr"/>
            <a:r>
              <a:rPr lang="ja-JP" altLang="en-US" sz="900" b="1" dirty="0">
                <a:latin typeface="+mn-ea"/>
              </a:rPr>
              <a:t>ジョブフロー</a:t>
            </a:r>
            <a:r>
              <a:rPr lang="en-US" altLang="ja-JP" sz="900" b="1" dirty="0">
                <a:latin typeface="+mn-ea"/>
              </a:rPr>
              <a:t>(Conductor)</a:t>
            </a:r>
            <a:r>
              <a:rPr lang="ja-JP" altLang="en-US" sz="900" b="1" dirty="0" smtClean="0">
                <a:latin typeface="+mn-ea"/>
              </a:rPr>
              <a:t>に組込み</a:t>
            </a:r>
            <a:endParaRPr lang="ja-JP" altLang="en-US" sz="900" b="1" dirty="0">
              <a:latin typeface="+mn-ea"/>
            </a:endParaRPr>
          </a:p>
        </p:txBody>
      </p:sp>
      <p:sp>
        <p:nvSpPr>
          <p:cNvPr id="27" name="角丸四角形 26"/>
          <p:cNvSpPr/>
          <p:nvPr/>
        </p:nvSpPr>
        <p:spPr bwMode="auto">
          <a:xfrm>
            <a:off x="6814060" y="2875891"/>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にデータシート</a:t>
            </a:r>
            <a:r>
              <a:rPr lang="ja-JP" altLang="en-US" sz="900" b="1" dirty="0" smtClean="0">
                <a:latin typeface="+mn-ea"/>
              </a:rPr>
              <a:t>と</a:t>
            </a:r>
            <a:endParaRPr lang="en-US" altLang="ja-JP" sz="900" b="1" dirty="0" smtClean="0">
              <a:latin typeface="+mn-ea"/>
            </a:endParaRPr>
          </a:p>
          <a:p>
            <a:pPr algn="ctr"/>
            <a:r>
              <a:rPr lang="ja-JP" altLang="en-US" sz="900" b="1" dirty="0" smtClean="0">
                <a:latin typeface="+mn-ea"/>
              </a:rPr>
              <a:t>パラメータシート</a:t>
            </a:r>
            <a:r>
              <a:rPr lang="ja-JP" altLang="en-US" sz="900" b="1" dirty="0">
                <a:latin typeface="+mn-ea"/>
              </a:rPr>
              <a:t>を設定</a:t>
            </a:r>
          </a:p>
        </p:txBody>
      </p:sp>
      <p:sp>
        <p:nvSpPr>
          <p:cNvPr id="29" name="角丸四角形 28"/>
          <p:cNvSpPr/>
          <p:nvPr/>
        </p:nvSpPr>
        <p:spPr bwMode="auto">
          <a:xfrm>
            <a:off x="6814060" y="376276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smtClean="0">
                <a:latin typeface="+mn-ea"/>
              </a:rPr>
              <a:t>パラメータシートの項目と</a:t>
            </a:r>
            <a:endParaRPr lang="en-US" altLang="ja-JP" sz="900" b="1" dirty="0" smtClean="0">
              <a:latin typeface="+mn-ea"/>
            </a:endParaRPr>
          </a:p>
          <a:p>
            <a:pPr algn="ctr"/>
            <a:r>
              <a:rPr lang="en-US" altLang="ja-JP" sz="900" b="1" dirty="0" smtClean="0">
                <a:latin typeface="+mn-ea"/>
              </a:rPr>
              <a:t>Playbook</a:t>
            </a:r>
            <a:r>
              <a:rPr lang="ja-JP" altLang="en-US" sz="900" b="1" dirty="0">
                <a:latin typeface="+mn-ea"/>
              </a:rPr>
              <a:t>の変数の紐付け</a:t>
            </a:r>
          </a:p>
        </p:txBody>
      </p:sp>
      <p:sp>
        <p:nvSpPr>
          <p:cNvPr id="30" name="角丸四角形 29"/>
          <p:cNvSpPr/>
          <p:nvPr/>
        </p:nvSpPr>
        <p:spPr bwMode="auto">
          <a:xfrm>
            <a:off x="6814060" y="331932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データシートにデータを登録</a:t>
            </a:r>
          </a:p>
        </p:txBody>
      </p:sp>
      <p:sp>
        <p:nvSpPr>
          <p:cNvPr id="31" name="角丸四角形 30"/>
          <p:cNvSpPr/>
          <p:nvPr/>
        </p:nvSpPr>
        <p:spPr bwMode="auto">
          <a:xfrm>
            <a:off x="6814060" y="420619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a:t>
            </a:r>
            <a:r>
              <a:rPr lang="ja-JP" altLang="en-US" sz="800" b="1" dirty="0" smtClean="0">
                <a:latin typeface="+mn-ea"/>
              </a:rPr>
              <a:t>なる</a:t>
            </a:r>
            <a:endParaRPr lang="en-US" altLang="ja-JP" sz="800" b="1" dirty="0" smtClean="0">
              <a:latin typeface="+mn-ea"/>
            </a:endParaRPr>
          </a:p>
          <a:p>
            <a:pPr algn="ctr"/>
            <a:r>
              <a:rPr lang="en-US" altLang="ja-JP" sz="800" b="1" dirty="0" smtClean="0">
                <a:latin typeface="+mn-ea"/>
              </a:rPr>
              <a:t>Linux</a:t>
            </a:r>
            <a:r>
              <a:rPr lang="ja-JP" altLang="en-US" sz="800" b="1" dirty="0">
                <a:latin typeface="+mn-ea"/>
              </a:rPr>
              <a:t>マシンを登録</a:t>
            </a:r>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440" y="4365130"/>
            <a:ext cx="5933560" cy="1971564"/>
          </a:xfrm>
          <a:prstGeom prst="rect">
            <a:avLst/>
          </a:prstGeom>
        </p:spPr>
      </p:pic>
      <p:sp>
        <p:nvSpPr>
          <p:cNvPr id="4" name="テキスト ボックス 3"/>
          <p:cNvSpPr txBox="1"/>
          <p:nvPr/>
        </p:nvSpPr>
        <p:spPr>
          <a:xfrm>
            <a:off x="675344" y="3789050"/>
            <a:ext cx="5876694" cy="861774"/>
          </a:xfrm>
          <a:prstGeom prst="rect">
            <a:avLst/>
          </a:prstGeom>
          <a:noFill/>
        </p:spPr>
        <p:txBody>
          <a:bodyPr wrap="square" rtlCol="0">
            <a:spAutoFit/>
          </a:bodyPr>
          <a:lstStyle/>
          <a:p>
            <a:r>
              <a:rPr lang="ja-JP" altLang="en-US" sz="1600" dirty="0" smtClean="0">
                <a:solidFill>
                  <a:srgbClr val="FF0000"/>
                </a:solidFill>
              </a:rPr>
              <a:t>文字</a:t>
            </a:r>
            <a:r>
              <a:rPr lang="ja-JP" altLang="en-US" sz="1600" dirty="0">
                <a:solidFill>
                  <a:srgbClr val="FF0000"/>
                </a:solidFill>
              </a:rPr>
              <a:t>コードは </a:t>
            </a:r>
            <a:r>
              <a:rPr lang="en-US" altLang="ja-JP" sz="1600" dirty="0">
                <a:solidFill>
                  <a:srgbClr val="FF0000"/>
                </a:solidFill>
              </a:rPr>
              <a:t>”UTF-</a:t>
            </a:r>
            <a:r>
              <a:rPr lang="ja-JP" altLang="en-US" sz="1600" dirty="0">
                <a:solidFill>
                  <a:srgbClr val="FF0000"/>
                </a:solidFill>
              </a:rPr>
              <a:t>８</a:t>
            </a:r>
            <a:r>
              <a:rPr lang="en-US" altLang="ja-JP" sz="1600" dirty="0">
                <a:solidFill>
                  <a:srgbClr val="FF0000"/>
                </a:solidFill>
              </a:rPr>
              <a:t>” </a:t>
            </a:r>
            <a:r>
              <a:rPr lang="ja-JP" altLang="en-US" sz="1600" dirty="0" err="1">
                <a:solidFill>
                  <a:srgbClr val="FF0000"/>
                </a:solidFill>
              </a:rPr>
              <a:t>、</a:t>
            </a:r>
            <a:r>
              <a:rPr lang="ja-JP" altLang="en-US" sz="1600" dirty="0">
                <a:solidFill>
                  <a:srgbClr val="FF0000"/>
                </a:solidFill>
              </a:rPr>
              <a:t>改行コードは </a:t>
            </a:r>
            <a:r>
              <a:rPr lang="en-US" altLang="ja-JP" sz="1600" dirty="0">
                <a:solidFill>
                  <a:srgbClr val="FF0000"/>
                </a:solidFill>
              </a:rPr>
              <a:t>”LF” </a:t>
            </a:r>
            <a:r>
              <a:rPr lang="ja-JP" altLang="en-US" sz="1600" dirty="0" err="1" smtClean="0">
                <a:solidFill>
                  <a:srgbClr val="FF0000"/>
                </a:solidFill>
              </a:rPr>
              <a:t>、</a:t>
            </a:r>
            <a:endParaRPr lang="en-US" altLang="ja-JP" sz="1600" dirty="0" smtClean="0">
              <a:solidFill>
                <a:srgbClr val="FF0000"/>
              </a:solidFill>
            </a:endParaRPr>
          </a:p>
          <a:p>
            <a:r>
              <a:rPr lang="ja-JP" altLang="en-US" sz="1600" dirty="0" smtClean="0">
                <a:solidFill>
                  <a:srgbClr val="FF0000"/>
                </a:solidFill>
              </a:rPr>
              <a:t>拡張子</a:t>
            </a:r>
            <a:r>
              <a:rPr lang="ja-JP" altLang="en-US" sz="1600" dirty="0">
                <a:solidFill>
                  <a:srgbClr val="FF0000"/>
                </a:solidFill>
              </a:rPr>
              <a:t>は </a:t>
            </a:r>
            <a:r>
              <a:rPr lang="en-US" altLang="ja-JP" sz="1600" dirty="0">
                <a:solidFill>
                  <a:srgbClr val="FF0000"/>
                </a:solidFill>
              </a:rPr>
              <a:t>”</a:t>
            </a:r>
            <a:r>
              <a:rPr lang="en-US" altLang="ja-JP" sz="1600" dirty="0" err="1">
                <a:solidFill>
                  <a:srgbClr val="FF0000"/>
                </a:solidFill>
              </a:rPr>
              <a:t>yml</a:t>
            </a:r>
            <a:r>
              <a:rPr lang="en-US" altLang="ja-JP" sz="1600" dirty="0">
                <a:solidFill>
                  <a:srgbClr val="FF0000"/>
                </a:solidFill>
              </a:rPr>
              <a:t>” </a:t>
            </a:r>
            <a:r>
              <a:rPr lang="ja-JP" altLang="en-US" sz="1600" dirty="0">
                <a:solidFill>
                  <a:srgbClr val="FF0000"/>
                </a:solidFill>
              </a:rPr>
              <a:t>形式。また、インデントにご注意ください。</a:t>
            </a:r>
          </a:p>
          <a:p>
            <a:endParaRPr kumimoji="1" lang="ja-JP" altLang="en-US" dirty="0"/>
          </a:p>
        </p:txBody>
      </p:sp>
      <p:sp>
        <p:nvSpPr>
          <p:cNvPr id="21" name="円形吹き出し 20"/>
          <p:cNvSpPr/>
          <p:nvPr/>
        </p:nvSpPr>
        <p:spPr bwMode="auto">
          <a:xfrm>
            <a:off x="79449" y="3589630"/>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7131837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354607" y="2185848"/>
            <a:ext cx="7680000" cy="4320000"/>
          </a:xfrm>
          <a:prstGeom prst="rect">
            <a:avLst/>
          </a:prstGeom>
        </p:spPr>
      </p:pic>
      <p:sp>
        <p:nvSpPr>
          <p:cNvPr id="2" name="タイトル 1"/>
          <p:cNvSpPr>
            <a:spLocks noGrp="1"/>
          </p:cNvSpPr>
          <p:nvPr>
            <p:ph type="title"/>
          </p:nvPr>
        </p:nvSpPr>
        <p:spPr>
          <a:xfrm>
            <a:off x="107380" y="115200"/>
            <a:ext cx="9001250" cy="468000"/>
          </a:xfrm>
        </p:spPr>
        <p:txBody>
          <a:bodyPr>
            <a:normAutofit fontScale="90000"/>
          </a:bodyPr>
          <a:lstStyle/>
          <a:p>
            <a:r>
              <a:rPr lang="en-US" altLang="ja-JP" dirty="0"/>
              <a:t>3.1</a:t>
            </a:r>
            <a:r>
              <a:rPr lang="ja-JP" altLang="en-US" dirty="0"/>
              <a:t> </a:t>
            </a:r>
            <a:r>
              <a:rPr lang="en-US" altLang="ja-JP" dirty="0"/>
              <a:t>Playbook</a:t>
            </a:r>
            <a:r>
              <a:rPr lang="ja-JP" altLang="en-US" dirty="0"/>
              <a:t>をアップロードしてジョブ</a:t>
            </a:r>
            <a:r>
              <a:rPr lang="en-US" altLang="ja-JP" dirty="0"/>
              <a:t>(Movement)</a:t>
            </a:r>
            <a:r>
              <a:rPr lang="ja-JP" altLang="en-US" dirty="0"/>
              <a:t>に紐付け </a:t>
            </a:r>
            <a:r>
              <a:rPr lang="en-US" altLang="ja-JP" dirty="0" smtClean="0"/>
              <a:t>(2/5)</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en-US" altLang="ja-JP" dirty="0" smtClean="0"/>
              <a:t>Movement</a:t>
            </a:r>
            <a:r>
              <a:rPr lang="ja-JP" altLang="en-US" dirty="0" smtClean="0"/>
              <a:t>一覧」へ新規</a:t>
            </a:r>
            <a:r>
              <a:rPr lang="en-US" altLang="ja-JP" dirty="0" smtClean="0"/>
              <a:t>Movement</a:t>
            </a:r>
            <a:r>
              <a:rPr lang="ja-JP" altLang="en-US" dirty="0" smtClean="0"/>
              <a:t>を登録</a:t>
            </a:r>
            <a:endParaRPr lang="en-US" altLang="ja-JP" dirty="0"/>
          </a:p>
          <a:p>
            <a:pPr lvl="1"/>
            <a:r>
              <a:rPr lang="ja-JP" altLang="en-US" dirty="0"/>
              <a:t>次</a:t>
            </a:r>
            <a:r>
              <a:rPr lang="ja-JP" altLang="en-US" dirty="0" smtClean="0"/>
              <a:t>に</a:t>
            </a:r>
            <a:r>
              <a:rPr lang="en-US" altLang="ja-JP" dirty="0" smtClean="0"/>
              <a:t>Movement</a:t>
            </a:r>
            <a:r>
              <a:rPr lang="ja-JP" altLang="en-US" dirty="0" smtClean="0"/>
              <a:t>の</a:t>
            </a:r>
            <a:r>
              <a:rPr lang="ja-JP" altLang="en-US" dirty="0"/>
              <a:t>登録</a:t>
            </a:r>
            <a:r>
              <a:rPr lang="ja-JP" altLang="en-US" dirty="0" smtClean="0"/>
              <a:t>を行っていきます。</a:t>
            </a:r>
            <a:endParaRPr lang="en-US" altLang="ja-JP" dirty="0" smtClean="0"/>
          </a:p>
          <a:p>
            <a:pPr marL="180000" lvl="1" indent="0">
              <a:buNone/>
            </a:pPr>
            <a:r>
              <a:rPr lang="ja-JP" altLang="en-US" dirty="0" smtClean="0"/>
              <a:t>  メインメニューより、「</a:t>
            </a:r>
            <a:r>
              <a:rPr lang="en-US" altLang="ja-JP" dirty="0" smtClean="0"/>
              <a:t>Ansible-Legacy</a:t>
            </a:r>
            <a:r>
              <a:rPr lang="ja-JP" altLang="en-US" dirty="0" smtClean="0"/>
              <a:t>」メニューグループ </a:t>
            </a:r>
            <a:r>
              <a:rPr lang="en-US" altLang="ja-JP" dirty="0" smtClean="0"/>
              <a:t>&gt;&gt;</a:t>
            </a:r>
            <a:br>
              <a:rPr lang="en-US" altLang="ja-JP" dirty="0" smtClean="0"/>
            </a:br>
            <a:r>
              <a:rPr lang="ja-JP" altLang="en-US" dirty="0" smtClean="0"/>
              <a:t>「</a:t>
            </a:r>
            <a:r>
              <a:rPr lang="en-US" altLang="ja-JP" dirty="0" smtClean="0"/>
              <a:t>Movement</a:t>
            </a:r>
            <a:r>
              <a:rPr lang="ja-JP" altLang="en-US" dirty="0" smtClean="0"/>
              <a:t>一覧」メニューを</a:t>
            </a:r>
            <a:r>
              <a:rPr lang="ja-JP" altLang="en-US" dirty="0"/>
              <a:t>クリック</a:t>
            </a:r>
            <a:r>
              <a:rPr lang="ja-JP" altLang="en-US" dirty="0" smtClean="0"/>
              <a:t>します。</a:t>
            </a:r>
            <a:endParaRPr lang="en-US" altLang="ja-JP" dirty="0" smtClean="0"/>
          </a:p>
        </p:txBody>
      </p:sp>
      <p:sp>
        <p:nvSpPr>
          <p:cNvPr id="21" name="角丸四角形 20"/>
          <p:cNvSpPr/>
          <p:nvPr/>
        </p:nvSpPr>
        <p:spPr bwMode="auto">
          <a:xfrm>
            <a:off x="3500768" y="3470719"/>
            <a:ext cx="555875" cy="61248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grpSp>
        <p:nvGrpSpPr>
          <p:cNvPr id="7" name="グループ化 6"/>
          <p:cNvGrpSpPr/>
          <p:nvPr/>
        </p:nvGrpSpPr>
        <p:grpSpPr>
          <a:xfrm>
            <a:off x="6660290" y="1700760"/>
            <a:ext cx="2148045" cy="2826349"/>
            <a:chOff x="6742049" y="1852201"/>
            <a:chExt cx="2148045" cy="2826349"/>
          </a:xfrm>
        </p:grpSpPr>
        <p:sp>
          <p:nvSpPr>
            <p:cNvPr id="18" name="正方形/長方形 17"/>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0" name="角丸四角形 19"/>
            <p:cNvSpPr/>
            <p:nvPr/>
          </p:nvSpPr>
          <p:spPr bwMode="auto">
            <a:xfrm>
              <a:off x="6814060" y="1983693"/>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Playbook</a:t>
              </a:r>
              <a:r>
                <a:rPr lang="ja-JP" altLang="en-US" sz="900" b="1" dirty="0">
                  <a:solidFill>
                    <a:srgbClr val="FF0000"/>
                  </a:solidFill>
                  <a:latin typeface="+mn-ea"/>
                </a:rPr>
                <a:t>をアップロードして</a:t>
              </a:r>
            </a:p>
            <a:p>
              <a:pPr algn="ctr"/>
              <a:r>
                <a:rPr lang="ja-JP" altLang="en-US" sz="900" b="1" dirty="0">
                  <a:solidFill>
                    <a:srgbClr val="FF0000"/>
                  </a:solidFill>
                  <a:latin typeface="+mn-ea"/>
                </a:rPr>
                <a:t>ジョブ</a:t>
              </a:r>
              <a:r>
                <a:rPr lang="en-US" altLang="ja-JP" sz="900" b="1" dirty="0">
                  <a:solidFill>
                    <a:srgbClr val="FF0000"/>
                  </a:solidFill>
                  <a:latin typeface="+mn-ea"/>
                </a:rPr>
                <a:t>(Movement)</a:t>
              </a:r>
              <a:r>
                <a:rPr lang="ja-JP" altLang="en-US" sz="900" b="1" dirty="0">
                  <a:solidFill>
                    <a:srgbClr val="FF0000"/>
                  </a:solidFill>
                  <a:latin typeface="+mn-ea"/>
                </a:rPr>
                <a:t>に紐付け</a:t>
              </a:r>
            </a:p>
          </p:txBody>
        </p:sp>
        <p:sp>
          <p:nvSpPr>
            <p:cNvPr id="25" name="角丸四角形 24"/>
            <p:cNvSpPr/>
            <p:nvPr/>
          </p:nvSpPr>
          <p:spPr bwMode="auto">
            <a:xfrm>
              <a:off x="6814060" y="2432455"/>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endParaRPr lang="en-US" altLang="ja-JP" sz="900" b="1" dirty="0">
                <a:latin typeface="+mn-ea"/>
              </a:endParaRPr>
            </a:p>
            <a:p>
              <a:pPr algn="ctr"/>
              <a:r>
                <a:rPr lang="ja-JP" altLang="en-US" sz="900" b="1" dirty="0">
                  <a:latin typeface="+mn-ea"/>
                </a:rPr>
                <a:t>ジョブフロー</a:t>
              </a:r>
              <a:r>
                <a:rPr lang="en-US" altLang="ja-JP" sz="900" b="1" dirty="0">
                  <a:latin typeface="+mn-ea"/>
                </a:rPr>
                <a:t>(Conductor)</a:t>
              </a:r>
              <a:r>
                <a:rPr lang="ja-JP" altLang="en-US" sz="900" b="1" dirty="0" smtClean="0">
                  <a:latin typeface="+mn-ea"/>
                </a:rPr>
                <a:t>に組込み</a:t>
              </a:r>
              <a:endParaRPr lang="ja-JP" altLang="en-US" sz="900" b="1" dirty="0">
                <a:latin typeface="+mn-ea"/>
              </a:endParaRPr>
            </a:p>
          </p:txBody>
        </p:sp>
        <p:sp>
          <p:nvSpPr>
            <p:cNvPr id="26" name="角丸四角形 25"/>
            <p:cNvSpPr/>
            <p:nvPr/>
          </p:nvSpPr>
          <p:spPr bwMode="auto">
            <a:xfrm>
              <a:off x="6814060" y="2875891"/>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にデータシート</a:t>
              </a:r>
              <a:r>
                <a:rPr lang="ja-JP" altLang="en-US" sz="900" b="1" dirty="0" smtClean="0">
                  <a:latin typeface="+mn-ea"/>
                </a:rPr>
                <a:t>と</a:t>
              </a:r>
              <a:endParaRPr lang="en-US" altLang="ja-JP" sz="900" b="1" dirty="0" smtClean="0">
                <a:latin typeface="+mn-ea"/>
              </a:endParaRPr>
            </a:p>
            <a:p>
              <a:pPr algn="ctr"/>
              <a:r>
                <a:rPr lang="ja-JP" altLang="en-US" sz="900" b="1" dirty="0" smtClean="0">
                  <a:latin typeface="+mn-ea"/>
                </a:rPr>
                <a:t>パラメータシート</a:t>
              </a:r>
              <a:r>
                <a:rPr lang="ja-JP" altLang="en-US" sz="900" b="1" dirty="0">
                  <a:latin typeface="+mn-ea"/>
                </a:rPr>
                <a:t>を設定</a:t>
              </a:r>
            </a:p>
          </p:txBody>
        </p:sp>
        <p:sp>
          <p:nvSpPr>
            <p:cNvPr id="27" name="角丸四角形 26"/>
            <p:cNvSpPr/>
            <p:nvPr/>
          </p:nvSpPr>
          <p:spPr bwMode="auto">
            <a:xfrm>
              <a:off x="6814060" y="376276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a:t>
              </a:r>
              <a:r>
                <a:rPr lang="ja-JP" altLang="en-US" sz="900" b="1" dirty="0" smtClean="0">
                  <a:latin typeface="+mn-ea"/>
                </a:rPr>
                <a:t>紐付け</a:t>
              </a:r>
              <a:endParaRPr lang="ja-JP" altLang="en-US" sz="900" b="1" dirty="0">
                <a:latin typeface="+mn-ea"/>
              </a:endParaRPr>
            </a:p>
          </p:txBody>
        </p:sp>
        <p:sp>
          <p:nvSpPr>
            <p:cNvPr id="28" name="角丸四角形 27"/>
            <p:cNvSpPr/>
            <p:nvPr/>
          </p:nvSpPr>
          <p:spPr bwMode="auto">
            <a:xfrm>
              <a:off x="6814060" y="331932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データシートにデータを登録</a:t>
              </a:r>
            </a:p>
          </p:txBody>
        </p:sp>
        <p:sp>
          <p:nvSpPr>
            <p:cNvPr id="35" name="角丸四角形 34"/>
            <p:cNvSpPr/>
            <p:nvPr/>
          </p:nvSpPr>
          <p:spPr bwMode="auto">
            <a:xfrm>
              <a:off x="6814060" y="420619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p>
            <a:p>
              <a:pPr algn="ctr"/>
              <a:r>
                <a:rPr lang="en-US" altLang="ja-JP" sz="800" b="1" dirty="0">
                  <a:latin typeface="+mn-ea"/>
                </a:rPr>
                <a:t>Linux</a:t>
              </a:r>
              <a:r>
                <a:rPr lang="ja-JP" altLang="en-US" sz="800" b="1" dirty="0">
                  <a:latin typeface="+mn-ea"/>
                </a:rPr>
                <a:t>マシンを登録</a:t>
              </a:r>
            </a:p>
          </p:txBody>
        </p:sp>
      </p:grpSp>
      <p:sp>
        <p:nvSpPr>
          <p:cNvPr id="30" name="角丸四角形 29"/>
          <p:cNvSpPr/>
          <p:nvPr/>
        </p:nvSpPr>
        <p:spPr bwMode="auto">
          <a:xfrm>
            <a:off x="354607" y="2740563"/>
            <a:ext cx="688903" cy="206672"/>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1" name="円形吹き出し 30"/>
          <p:cNvSpPr/>
          <p:nvPr/>
        </p:nvSpPr>
        <p:spPr bwMode="auto">
          <a:xfrm>
            <a:off x="3024131" y="3332750"/>
            <a:ext cx="301542" cy="312200"/>
          </a:xfrm>
          <a:prstGeom prst="wedgeEllipseCallout">
            <a:avLst>
              <a:gd name="adj1" fmla="val 102212"/>
              <a:gd name="adj2" fmla="val -402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smtClean="0">
              <a:latin typeface="+mn-ea"/>
            </a:endParaRPr>
          </a:p>
        </p:txBody>
      </p:sp>
      <p:sp>
        <p:nvSpPr>
          <p:cNvPr id="32" name="円形吹き出し 31"/>
          <p:cNvSpPr/>
          <p:nvPr/>
        </p:nvSpPr>
        <p:spPr bwMode="auto">
          <a:xfrm>
            <a:off x="1278979" y="2687799"/>
            <a:ext cx="301542" cy="312200"/>
          </a:xfrm>
          <a:prstGeom prst="wedgeEllipseCallout">
            <a:avLst>
              <a:gd name="adj1" fmla="val -104544"/>
              <a:gd name="adj2" fmla="val 129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Tree>
    <p:extLst>
      <p:ext uri="{BB962C8B-B14F-4D97-AF65-F5344CB8AC3E}">
        <p14:creationId xmlns:p14="http://schemas.microsoft.com/office/powerpoint/2010/main" val="37965937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a:srcRect b="18819"/>
          <a:stretch/>
        </p:blipFill>
        <p:spPr>
          <a:xfrm>
            <a:off x="200192" y="1900620"/>
            <a:ext cx="5149038" cy="2686121"/>
          </a:xfrm>
          <a:prstGeom prst="rect">
            <a:avLst/>
          </a:prstGeom>
        </p:spPr>
      </p:pic>
      <p:pic>
        <p:nvPicPr>
          <p:cNvPr id="5" name="図 4"/>
          <p:cNvPicPr>
            <a:picLocks noChangeAspect="1"/>
          </p:cNvPicPr>
          <p:nvPr/>
        </p:nvPicPr>
        <p:blipFill rotWithShape="1">
          <a:blip r:embed="rId3"/>
          <a:srcRect t="52748"/>
          <a:stretch/>
        </p:blipFill>
        <p:spPr>
          <a:xfrm>
            <a:off x="1043510" y="4699555"/>
            <a:ext cx="5346897" cy="1779549"/>
          </a:xfrm>
          <a:prstGeom prst="rect">
            <a:avLst/>
          </a:prstGeom>
        </p:spPr>
      </p:pic>
      <p:sp>
        <p:nvSpPr>
          <p:cNvPr id="2" name="タイトル 1"/>
          <p:cNvSpPr>
            <a:spLocks noGrp="1"/>
          </p:cNvSpPr>
          <p:nvPr>
            <p:ph type="title"/>
          </p:nvPr>
        </p:nvSpPr>
        <p:spPr>
          <a:xfrm>
            <a:off x="107380" y="115200"/>
            <a:ext cx="9001250" cy="468000"/>
          </a:xfrm>
        </p:spPr>
        <p:txBody>
          <a:bodyPr>
            <a:normAutofit fontScale="90000"/>
          </a:bodyPr>
          <a:lstStyle/>
          <a:p>
            <a:r>
              <a:rPr lang="en-US" altLang="ja-JP" dirty="0"/>
              <a:t>3.1</a:t>
            </a:r>
            <a:r>
              <a:rPr lang="ja-JP" altLang="en-US" dirty="0"/>
              <a:t> </a:t>
            </a:r>
            <a:r>
              <a:rPr lang="en-US" altLang="ja-JP" dirty="0"/>
              <a:t>Playbook</a:t>
            </a:r>
            <a:r>
              <a:rPr lang="ja-JP" altLang="en-US" dirty="0"/>
              <a:t>をアップロードしてジョブ</a:t>
            </a:r>
            <a:r>
              <a:rPr lang="en-US" altLang="ja-JP" dirty="0"/>
              <a:t>(Movement)</a:t>
            </a:r>
            <a:r>
              <a:rPr lang="ja-JP" altLang="en-US" dirty="0"/>
              <a:t>に紐付け </a:t>
            </a:r>
            <a:r>
              <a:rPr lang="en-US" altLang="ja-JP" dirty="0" smtClean="0"/>
              <a:t>(3/5)</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en-US" altLang="ja-JP" dirty="0" smtClean="0"/>
              <a:t>Movement</a:t>
            </a:r>
            <a:r>
              <a:rPr lang="ja-JP" altLang="en-US" dirty="0" smtClean="0"/>
              <a:t>一覧」へ新規</a:t>
            </a:r>
            <a:r>
              <a:rPr lang="en-US" altLang="ja-JP" dirty="0" smtClean="0"/>
              <a:t>Movement</a:t>
            </a:r>
            <a:r>
              <a:rPr lang="ja-JP" altLang="en-US" dirty="0" smtClean="0"/>
              <a:t>を登録</a:t>
            </a:r>
            <a:endParaRPr lang="en-US" altLang="ja-JP" dirty="0"/>
          </a:p>
          <a:p>
            <a:pPr lvl="1"/>
            <a:r>
              <a:rPr lang="ja-JP" altLang="en-US" dirty="0" smtClean="0"/>
              <a:t>「登録開始」ボタンをクリック。</a:t>
            </a:r>
            <a:endParaRPr lang="en-US" altLang="ja-JP" dirty="0" smtClean="0"/>
          </a:p>
          <a:p>
            <a:pPr marL="180000" lvl="1" indent="0">
              <a:buNone/>
            </a:pPr>
            <a:r>
              <a:rPr lang="ja-JP" altLang="en-US" dirty="0" smtClean="0"/>
              <a:t>    各項目へ下表</a:t>
            </a:r>
            <a:r>
              <a:rPr lang="ja-JP" altLang="en-US" dirty="0"/>
              <a:t>のように入力し</a:t>
            </a:r>
            <a:r>
              <a:rPr lang="ja-JP" altLang="en-US" dirty="0" smtClean="0"/>
              <a:t>、登録をクリックしてください。</a:t>
            </a:r>
          </a:p>
          <a:p>
            <a:pPr lvl="1"/>
            <a:endParaRPr lang="en-US" altLang="ja-JP" dirty="0" smtClean="0"/>
          </a:p>
        </p:txBody>
      </p:sp>
      <p:sp>
        <p:nvSpPr>
          <p:cNvPr id="19" name="角丸四角形 18"/>
          <p:cNvSpPr/>
          <p:nvPr/>
        </p:nvSpPr>
        <p:spPr bwMode="auto">
          <a:xfrm>
            <a:off x="1909773" y="4950291"/>
            <a:ext cx="2307474" cy="720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1" name="角丸四角形 20"/>
          <p:cNvSpPr/>
          <p:nvPr/>
        </p:nvSpPr>
        <p:spPr bwMode="auto">
          <a:xfrm>
            <a:off x="2766637" y="5801333"/>
            <a:ext cx="869233" cy="216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7" name="円形吹き出し 36"/>
          <p:cNvSpPr/>
          <p:nvPr/>
        </p:nvSpPr>
        <p:spPr bwMode="auto">
          <a:xfrm>
            <a:off x="3785248" y="5749539"/>
            <a:ext cx="301542" cy="312200"/>
          </a:xfrm>
          <a:prstGeom prst="wedgeEllipseCallout">
            <a:avLst>
              <a:gd name="adj1" fmla="val -99030"/>
              <a:gd name="adj2" fmla="val -1367"/>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5</a:t>
            </a:r>
            <a:endParaRPr kumimoji="1" lang="ja-JP" altLang="en-US" sz="1400" b="1" dirty="0" smtClean="0">
              <a:latin typeface="+mn-ea"/>
            </a:endParaRPr>
          </a:p>
        </p:txBody>
      </p:sp>
      <p:sp>
        <p:nvSpPr>
          <p:cNvPr id="23" name="角丸四角形 22"/>
          <p:cNvSpPr/>
          <p:nvPr/>
        </p:nvSpPr>
        <p:spPr bwMode="auto">
          <a:xfrm>
            <a:off x="4554279" y="5373270"/>
            <a:ext cx="4419885" cy="819554"/>
          </a:xfrm>
          <a:prstGeom prst="roundRect">
            <a:avLst>
              <a:gd name="adj" fmla="val 7533"/>
            </a:avLst>
          </a:prstGeom>
          <a:solidFill>
            <a:schemeClr val="bg1"/>
          </a:solidFill>
          <a:ln w="28575">
            <a:solidFill>
              <a:srgbClr val="FF000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kumimoji="1" lang="ja-JP" altLang="en-US" sz="1400" dirty="0" smtClean="0">
              <a:latin typeface="+mn-ea"/>
            </a:endParaRPr>
          </a:p>
        </p:txBody>
      </p:sp>
      <p:graphicFrame>
        <p:nvGraphicFramePr>
          <p:cNvPr id="22" name="表 21"/>
          <p:cNvGraphicFramePr>
            <a:graphicFrameLocks noGrp="1"/>
          </p:cNvGraphicFramePr>
          <p:nvPr>
            <p:extLst>
              <p:ext uri="{D42A27DB-BD31-4B8C-83A1-F6EECF244321}">
                <p14:modId xmlns:p14="http://schemas.microsoft.com/office/powerpoint/2010/main" val="2355619311"/>
              </p:ext>
            </p:extLst>
          </p:nvPr>
        </p:nvGraphicFramePr>
        <p:xfrm>
          <a:off x="4800811" y="5500046"/>
          <a:ext cx="3882475" cy="548640"/>
        </p:xfrm>
        <a:graphic>
          <a:graphicData uri="http://schemas.openxmlformats.org/drawingml/2006/table">
            <a:tbl>
              <a:tblPr firstRow="1" bandRow="1">
                <a:tableStyleId>{5C22544A-7EE6-4342-B048-85BDC9FD1C3A}</a:tableStyleId>
              </a:tblPr>
              <a:tblGrid>
                <a:gridCol w="1940053">
                  <a:extLst>
                    <a:ext uri="{9D8B030D-6E8A-4147-A177-3AD203B41FA5}">
                      <a16:colId xmlns:a16="http://schemas.microsoft.com/office/drawing/2014/main" val="2883640048"/>
                    </a:ext>
                  </a:extLst>
                </a:gridCol>
                <a:gridCol w="1942422">
                  <a:extLst>
                    <a:ext uri="{9D8B030D-6E8A-4147-A177-3AD203B41FA5}">
                      <a16:colId xmlns:a16="http://schemas.microsoft.com/office/drawing/2014/main" val="1123245703"/>
                    </a:ext>
                  </a:extLst>
                </a:gridCol>
              </a:tblGrid>
              <a:tr h="250027">
                <a:tc>
                  <a:txBody>
                    <a:bodyPr/>
                    <a:lstStyle/>
                    <a:p>
                      <a:pPr algn="ctr"/>
                      <a:r>
                        <a:rPr kumimoji="1" lang="en-US" altLang="ja-JP" sz="1200" dirty="0" smtClean="0">
                          <a:solidFill>
                            <a:schemeClr val="bg1"/>
                          </a:solidFill>
                          <a:latin typeface="+mn-lt"/>
                        </a:rPr>
                        <a:t>Movement</a:t>
                      </a:r>
                      <a:r>
                        <a:rPr kumimoji="1" lang="ja-JP" altLang="en-US" sz="1200" dirty="0" smtClean="0">
                          <a:solidFill>
                            <a:schemeClr val="bg1"/>
                          </a:solidFill>
                          <a:latin typeface="+mn-lt"/>
                        </a:rPr>
                        <a:t>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ホスト指定形式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50027">
                <a:tc>
                  <a:txBody>
                    <a:bodyPr/>
                    <a:lstStyle/>
                    <a:p>
                      <a:pPr algn="ctr"/>
                      <a:r>
                        <a:rPr kumimoji="1" lang="ja-JP" altLang="en-US" sz="1200" b="0" dirty="0" smtClean="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smtClean="0">
                          <a:solidFill>
                            <a:schemeClr val="tx1"/>
                          </a:solidFill>
                          <a:latin typeface="+mn-lt"/>
                        </a:rPr>
                        <a:t>IP</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29" name="円形吹き出し 28"/>
          <p:cNvSpPr/>
          <p:nvPr/>
        </p:nvSpPr>
        <p:spPr bwMode="auto">
          <a:xfrm>
            <a:off x="4450169" y="5191254"/>
            <a:ext cx="301542" cy="312200"/>
          </a:xfrm>
          <a:prstGeom prst="wedgeEllipseCallout">
            <a:avLst>
              <a:gd name="adj1" fmla="val -120165"/>
              <a:gd name="adj2" fmla="val -1588"/>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4</a:t>
            </a:r>
            <a:endParaRPr kumimoji="1" lang="ja-JP" altLang="en-US" sz="1400" b="1" dirty="0" smtClean="0">
              <a:latin typeface="+mn-ea"/>
            </a:endParaRPr>
          </a:p>
        </p:txBody>
      </p:sp>
      <p:sp>
        <p:nvSpPr>
          <p:cNvPr id="18" name="正方形/長方形 17"/>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0" name="角丸四角形 19"/>
          <p:cNvSpPr/>
          <p:nvPr/>
        </p:nvSpPr>
        <p:spPr bwMode="auto">
          <a:xfrm>
            <a:off x="6814060" y="1983693"/>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solidFill>
                  <a:srgbClr val="FF0000"/>
                </a:solidFill>
                <a:latin typeface="+mn-ea"/>
              </a:rPr>
              <a:t>Playbook</a:t>
            </a:r>
            <a:r>
              <a:rPr lang="ja-JP" altLang="en-US" sz="900" b="1">
                <a:solidFill>
                  <a:srgbClr val="FF0000"/>
                </a:solidFill>
                <a:latin typeface="+mn-ea"/>
              </a:rPr>
              <a:t>をアップロードして</a:t>
            </a:r>
          </a:p>
          <a:p>
            <a:pPr algn="ctr"/>
            <a:r>
              <a:rPr lang="ja-JP" altLang="en-US" sz="900" b="1">
                <a:solidFill>
                  <a:srgbClr val="FF0000"/>
                </a:solidFill>
                <a:latin typeface="+mn-ea"/>
              </a:rPr>
              <a:t>ジョブ</a:t>
            </a:r>
            <a:r>
              <a:rPr lang="en-US" altLang="ja-JP" sz="900" b="1">
                <a:solidFill>
                  <a:srgbClr val="FF0000"/>
                </a:solidFill>
                <a:latin typeface="+mn-ea"/>
              </a:rPr>
              <a:t>(Movement)</a:t>
            </a:r>
            <a:r>
              <a:rPr lang="ja-JP" altLang="en-US" sz="900" b="1">
                <a:solidFill>
                  <a:srgbClr val="FF0000"/>
                </a:solidFill>
                <a:latin typeface="+mn-ea"/>
              </a:rPr>
              <a:t>に紐付け</a:t>
            </a:r>
            <a:endParaRPr lang="ja-JP" altLang="en-US" sz="900" b="1" dirty="0">
              <a:solidFill>
                <a:srgbClr val="FF0000"/>
              </a:solidFill>
              <a:latin typeface="+mn-ea"/>
            </a:endParaRPr>
          </a:p>
        </p:txBody>
      </p:sp>
      <p:sp>
        <p:nvSpPr>
          <p:cNvPr id="25" name="角丸四角形 24"/>
          <p:cNvSpPr/>
          <p:nvPr/>
        </p:nvSpPr>
        <p:spPr bwMode="auto">
          <a:xfrm>
            <a:off x="6814060" y="2432455"/>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endParaRPr lang="en-US" altLang="ja-JP" sz="900" b="1" dirty="0">
              <a:latin typeface="+mn-ea"/>
            </a:endParaRPr>
          </a:p>
          <a:p>
            <a:pPr algn="ctr"/>
            <a:r>
              <a:rPr lang="ja-JP" altLang="en-US" sz="900" b="1" dirty="0">
                <a:latin typeface="+mn-ea"/>
              </a:rPr>
              <a:t>ジョブフロー</a:t>
            </a:r>
            <a:r>
              <a:rPr lang="en-US" altLang="ja-JP" sz="900" b="1" dirty="0">
                <a:latin typeface="+mn-ea"/>
              </a:rPr>
              <a:t>(Conductor)</a:t>
            </a:r>
            <a:r>
              <a:rPr lang="ja-JP" altLang="en-US" sz="900" b="1" dirty="0" smtClean="0">
                <a:latin typeface="+mn-ea"/>
              </a:rPr>
              <a:t>に組込み</a:t>
            </a:r>
            <a:endParaRPr lang="ja-JP" altLang="en-US" sz="900" b="1" dirty="0">
              <a:latin typeface="+mn-ea"/>
            </a:endParaRPr>
          </a:p>
        </p:txBody>
      </p:sp>
      <p:sp>
        <p:nvSpPr>
          <p:cNvPr id="26" name="角丸四角形 25"/>
          <p:cNvSpPr/>
          <p:nvPr/>
        </p:nvSpPr>
        <p:spPr bwMode="auto">
          <a:xfrm>
            <a:off x="6814060" y="2875891"/>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にデータシート</a:t>
            </a:r>
            <a:r>
              <a:rPr lang="ja-JP" altLang="en-US" sz="900" b="1" dirty="0" smtClean="0">
                <a:latin typeface="+mn-ea"/>
              </a:rPr>
              <a:t>と</a:t>
            </a:r>
            <a:endParaRPr lang="en-US" altLang="ja-JP" sz="900" b="1" dirty="0" smtClean="0">
              <a:latin typeface="+mn-ea"/>
            </a:endParaRPr>
          </a:p>
          <a:p>
            <a:pPr algn="ctr"/>
            <a:r>
              <a:rPr lang="ja-JP" altLang="en-US" sz="900" b="1" dirty="0" smtClean="0">
                <a:latin typeface="+mn-ea"/>
              </a:rPr>
              <a:t>パラメータシート</a:t>
            </a:r>
            <a:r>
              <a:rPr lang="ja-JP" altLang="en-US" sz="900" b="1" dirty="0">
                <a:latin typeface="+mn-ea"/>
              </a:rPr>
              <a:t>を設定</a:t>
            </a:r>
          </a:p>
        </p:txBody>
      </p:sp>
      <p:sp>
        <p:nvSpPr>
          <p:cNvPr id="27" name="角丸四角形 26"/>
          <p:cNvSpPr/>
          <p:nvPr/>
        </p:nvSpPr>
        <p:spPr bwMode="auto">
          <a:xfrm>
            <a:off x="6814060" y="376276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a:t>
            </a:r>
            <a:r>
              <a:rPr lang="ja-JP" altLang="en-US" sz="900" b="1" dirty="0" smtClean="0">
                <a:latin typeface="+mn-ea"/>
              </a:rPr>
              <a:t>紐付け</a:t>
            </a:r>
            <a:endParaRPr lang="ja-JP" altLang="en-US" sz="900" b="1" dirty="0">
              <a:latin typeface="+mn-ea"/>
            </a:endParaRPr>
          </a:p>
        </p:txBody>
      </p:sp>
      <p:sp>
        <p:nvSpPr>
          <p:cNvPr id="28" name="角丸四角形 27"/>
          <p:cNvSpPr/>
          <p:nvPr/>
        </p:nvSpPr>
        <p:spPr bwMode="auto">
          <a:xfrm>
            <a:off x="6814060" y="331932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データシートにデータを登録</a:t>
            </a:r>
            <a:endParaRPr lang="ja-JP" altLang="en-US" sz="900" b="1" dirty="0">
              <a:latin typeface="+mn-ea"/>
            </a:endParaRPr>
          </a:p>
        </p:txBody>
      </p:sp>
      <p:sp>
        <p:nvSpPr>
          <p:cNvPr id="35" name="角丸四角形 34"/>
          <p:cNvSpPr/>
          <p:nvPr/>
        </p:nvSpPr>
        <p:spPr bwMode="auto">
          <a:xfrm>
            <a:off x="6814060" y="420619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a:latin typeface="+mn-ea"/>
              </a:rPr>
              <a:t>機器一覧にターゲットとなる</a:t>
            </a:r>
          </a:p>
          <a:p>
            <a:pPr algn="ctr"/>
            <a:r>
              <a:rPr lang="en-US" altLang="ja-JP" sz="800" b="1">
                <a:latin typeface="+mn-ea"/>
              </a:rPr>
              <a:t>Linux</a:t>
            </a:r>
            <a:r>
              <a:rPr lang="ja-JP" altLang="en-US" sz="800" b="1">
                <a:latin typeface="+mn-ea"/>
              </a:rPr>
              <a:t>マシンを登録</a:t>
            </a:r>
            <a:endParaRPr lang="ja-JP" altLang="en-US" sz="800" b="1" dirty="0">
              <a:latin typeface="+mn-ea"/>
            </a:endParaRPr>
          </a:p>
        </p:txBody>
      </p:sp>
      <p:sp>
        <p:nvSpPr>
          <p:cNvPr id="31" name="角丸四角形 30"/>
          <p:cNvSpPr/>
          <p:nvPr/>
        </p:nvSpPr>
        <p:spPr bwMode="auto">
          <a:xfrm>
            <a:off x="971500" y="3879153"/>
            <a:ext cx="792110" cy="19793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2" name="円形吹き出し 31"/>
          <p:cNvSpPr/>
          <p:nvPr/>
        </p:nvSpPr>
        <p:spPr bwMode="auto">
          <a:xfrm>
            <a:off x="2007706" y="3822021"/>
            <a:ext cx="301542" cy="312200"/>
          </a:xfrm>
          <a:prstGeom prst="wedgeEllipseCallout">
            <a:avLst>
              <a:gd name="adj1" fmla="val -137854"/>
              <a:gd name="adj2" fmla="val 85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Tree>
    <p:extLst>
      <p:ext uri="{BB962C8B-B14F-4D97-AF65-F5344CB8AC3E}">
        <p14:creationId xmlns:p14="http://schemas.microsoft.com/office/powerpoint/2010/main" val="12690177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19672" y="116540"/>
            <a:ext cx="7344000" cy="405683"/>
          </a:xfrm>
        </p:spPr>
        <p:txBody>
          <a:bodyPr/>
          <a:lstStyle/>
          <a:p>
            <a:r>
              <a:rPr kumimoji="1" lang="ja-JP" altLang="en-US" dirty="0" smtClean="0"/>
              <a:t>目次</a:t>
            </a:r>
            <a:endParaRPr kumimoji="1" lang="ja-JP" altLang="en-US" dirty="0"/>
          </a:p>
        </p:txBody>
      </p:sp>
      <p:sp>
        <p:nvSpPr>
          <p:cNvPr id="4" name="正方形/長方形 3"/>
          <p:cNvSpPr/>
          <p:nvPr/>
        </p:nvSpPr>
        <p:spPr bwMode="auto">
          <a:xfrm>
            <a:off x="1619672" y="620610"/>
            <a:ext cx="7345020" cy="6335884"/>
          </a:xfrm>
          <a:prstGeom prst="rect">
            <a:avLst/>
          </a:prstGeom>
          <a:no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marL="342900" indent="-342900">
              <a:buFont typeface="+mj-lt"/>
              <a:buAutoNum type="arabicPeriod"/>
            </a:pPr>
            <a:r>
              <a:rPr lang="ja-JP" altLang="en-US" sz="1600" dirty="0">
                <a:latin typeface="+mn-ea"/>
              </a:rPr>
              <a:t>はじめに</a:t>
            </a:r>
            <a:endParaRPr lang="en-US" altLang="ja-JP" sz="1600" dirty="0">
              <a:latin typeface="+mn-ea"/>
            </a:endParaRPr>
          </a:p>
          <a:p>
            <a:pPr lvl="1"/>
            <a:r>
              <a:rPr lang="en-US" altLang="ja-JP" sz="1600" dirty="0" smtClean="0">
                <a:latin typeface="+mn-ea"/>
              </a:rPr>
              <a:t>1.1   </a:t>
            </a:r>
            <a:r>
              <a:rPr lang="ja-JP" altLang="en-US" sz="1600" dirty="0" smtClean="0">
                <a:latin typeface="+mn-ea"/>
                <a:hlinkClick r:id="rId2" action="ppaction://hlinksldjump"/>
              </a:rPr>
              <a:t>はじめに</a:t>
            </a:r>
            <a:endParaRPr lang="en-US" altLang="ja-JP" sz="1600" dirty="0" smtClean="0">
              <a:latin typeface="+mn-ea"/>
            </a:endParaRPr>
          </a:p>
          <a:p>
            <a:pPr lvl="1"/>
            <a:r>
              <a:rPr lang="en-US" altLang="ja-JP" sz="1600" dirty="0" smtClean="0">
                <a:latin typeface="+mn-ea"/>
              </a:rPr>
              <a:t>1.2</a:t>
            </a:r>
            <a:r>
              <a:rPr lang="ja-JP" altLang="en-US" sz="1600" dirty="0" smtClean="0">
                <a:latin typeface="+mn-ea"/>
              </a:rPr>
              <a:t>　</a:t>
            </a:r>
            <a:r>
              <a:rPr lang="ja-JP" altLang="en-US" sz="1600" dirty="0">
                <a:latin typeface="+mn-ea"/>
                <a:hlinkClick r:id="rId3" action="ppaction://hlinksldjump"/>
              </a:rPr>
              <a:t>本書のシナリオと作業範囲の</a:t>
            </a:r>
            <a:r>
              <a:rPr lang="ja-JP" altLang="en-US" sz="1600" dirty="0" smtClean="0">
                <a:latin typeface="+mn-ea"/>
                <a:hlinkClick r:id="rId3" action="ppaction://hlinksldjump"/>
              </a:rPr>
              <a:t>位置づけ</a:t>
            </a:r>
            <a:endParaRPr lang="en-US" altLang="ja-JP" sz="1600" dirty="0">
              <a:latin typeface="+mn-ea"/>
            </a:endParaRPr>
          </a:p>
          <a:p>
            <a:pPr lvl="1"/>
            <a:r>
              <a:rPr lang="en-US" altLang="ja-JP" sz="1600" dirty="0" smtClean="0">
                <a:latin typeface="+mn-ea"/>
              </a:rPr>
              <a:t>1.3   </a:t>
            </a:r>
            <a:r>
              <a:rPr lang="ja-JP" altLang="en-US" sz="1600" dirty="0">
                <a:latin typeface="+mn-ea"/>
                <a:hlinkClick r:id="rId4" action="ppaction://hlinksldjump"/>
              </a:rPr>
              <a:t>各種用語の</a:t>
            </a:r>
            <a:r>
              <a:rPr lang="ja-JP" altLang="en-US" sz="1600" dirty="0" smtClean="0">
                <a:latin typeface="+mn-ea"/>
                <a:hlinkClick r:id="rId4" action="ppaction://hlinksldjump"/>
              </a:rPr>
              <a:t>説明</a:t>
            </a:r>
            <a:endParaRPr lang="en-US" altLang="ja-JP" sz="1600" dirty="0" smtClean="0">
              <a:latin typeface="+mn-ea"/>
            </a:endParaRPr>
          </a:p>
          <a:p>
            <a:pPr lvl="1"/>
            <a:endParaRPr lang="en-US" altLang="ja-JP" sz="1600" dirty="0">
              <a:latin typeface="+mn-ea"/>
            </a:endParaRPr>
          </a:p>
          <a:p>
            <a:pPr marL="342900" indent="-342900">
              <a:buFont typeface="+mj-lt"/>
              <a:buAutoNum type="arabicPeriod"/>
            </a:pPr>
            <a:r>
              <a:rPr lang="ja-JP" altLang="en-US" sz="1600" dirty="0" smtClean="0">
                <a:latin typeface="+mn-ea"/>
              </a:rPr>
              <a:t>画面</a:t>
            </a:r>
            <a:r>
              <a:rPr lang="ja-JP" altLang="en-US" sz="1600" dirty="0">
                <a:latin typeface="+mn-ea"/>
              </a:rPr>
              <a:t>説明</a:t>
            </a:r>
            <a:endParaRPr lang="en-US" altLang="ja-JP" sz="1600" dirty="0">
              <a:latin typeface="+mn-ea"/>
            </a:endParaRPr>
          </a:p>
          <a:p>
            <a:pPr lvl="1"/>
            <a:r>
              <a:rPr lang="en-US" altLang="ja-JP" sz="1600" dirty="0" smtClean="0">
                <a:latin typeface="+mn-ea"/>
              </a:rPr>
              <a:t>2.1</a:t>
            </a:r>
            <a:r>
              <a:rPr lang="ja-JP" altLang="en-US" sz="1600" dirty="0">
                <a:latin typeface="+mn-ea"/>
              </a:rPr>
              <a:t>　</a:t>
            </a:r>
            <a:r>
              <a:rPr lang="en-US" altLang="ja-JP" sz="1600" dirty="0">
                <a:latin typeface="+mn-ea"/>
                <a:hlinkClick r:id="rId5" action="ppaction://hlinksldjump"/>
              </a:rPr>
              <a:t>Web</a:t>
            </a:r>
            <a:r>
              <a:rPr lang="ja-JP" altLang="en-US" sz="1600" dirty="0">
                <a:latin typeface="+mn-ea"/>
                <a:hlinkClick r:id="rId5" action="ppaction://hlinksldjump"/>
              </a:rPr>
              <a:t>コンソール</a:t>
            </a:r>
            <a:r>
              <a:rPr lang="ja-JP" altLang="en-US" sz="1600" dirty="0" smtClean="0">
                <a:latin typeface="+mn-ea"/>
                <a:hlinkClick r:id="rId5" action="ppaction://hlinksldjump"/>
              </a:rPr>
              <a:t>画面</a:t>
            </a:r>
            <a:r>
              <a:rPr lang="en-US" altLang="ja-JP" sz="1600" dirty="0" smtClean="0">
                <a:latin typeface="+mn-ea"/>
                <a:hlinkClick r:id="rId5" action="ppaction://hlinksldjump"/>
              </a:rPr>
              <a:t>(</a:t>
            </a:r>
            <a:r>
              <a:rPr lang="ja-JP" altLang="en-US" sz="1600" dirty="0" smtClean="0">
                <a:latin typeface="+mn-ea"/>
                <a:hlinkClick r:id="rId5" action="ppaction://hlinksldjump"/>
              </a:rPr>
              <a:t>ログイン</a:t>
            </a:r>
            <a:r>
              <a:rPr lang="en-US" altLang="ja-JP" sz="1600" dirty="0">
                <a:latin typeface="+mn-ea"/>
                <a:hlinkClick r:id="rId5" action="ppaction://hlinksldjump"/>
              </a:rPr>
              <a:t>)</a:t>
            </a:r>
            <a:endParaRPr lang="en-US" altLang="ja-JP" sz="1600" dirty="0">
              <a:latin typeface="+mn-ea"/>
            </a:endParaRPr>
          </a:p>
          <a:p>
            <a:pPr lvl="1"/>
            <a:r>
              <a:rPr lang="en-US" altLang="ja-JP" sz="1600" dirty="0" smtClean="0">
                <a:latin typeface="+mn-ea"/>
              </a:rPr>
              <a:t>2.2</a:t>
            </a:r>
            <a:r>
              <a:rPr lang="ja-JP" altLang="en-US" sz="1600" dirty="0">
                <a:latin typeface="+mn-ea"/>
              </a:rPr>
              <a:t>　</a:t>
            </a:r>
            <a:r>
              <a:rPr lang="ja-JP" altLang="en-US" sz="1600" dirty="0">
                <a:latin typeface="+mn-ea"/>
                <a:hlinkClick r:id="rId6" action="ppaction://hlinksldjump"/>
              </a:rPr>
              <a:t>画面</a:t>
            </a:r>
            <a:r>
              <a:rPr lang="ja-JP" altLang="en-US" sz="1600" dirty="0" smtClean="0">
                <a:latin typeface="+mn-ea"/>
                <a:hlinkClick r:id="rId6" action="ppaction://hlinksldjump"/>
              </a:rPr>
              <a:t>説明</a:t>
            </a:r>
            <a:r>
              <a:rPr lang="en-US" altLang="ja-JP" sz="1600" dirty="0" smtClean="0">
                <a:latin typeface="+mn-ea"/>
                <a:hlinkClick r:id="rId6" action="ppaction://hlinksldjump"/>
              </a:rPr>
              <a:t>(</a:t>
            </a:r>
            <a:r>
              <a:rPr lang="ja-JP" altLang="en-US" sz="1600" dirty="0" smtClean="0">
                <a:latin typeface="+mn-ea"/>
                <a:hlinkClick r:id="rId6" action="ppaction://hlinksldjump"/>
              </a:rPr>
              <a:t>メインメニュー</a:t>
            </a:r>
            <a:r>
              <a:rPr lang="en-US" altLang="ja-JP" sz="1600" dirty="0">
                <a:latin typeface="+mn-ea"/>
                <a:hlinkClick r:id="rId6" action="ppaction://hlinksldjump"/>
              </a:rPr>
              <a:t>)</a:t>
            </a:r>
            <a:endParaRPr lang="en-US" altLang="ja-JP" sz="1600" dirty="0">
              <a:latin typeface="+mn-ea"/>
            </a:endParaRPr>
          </a:p>
          <a:p>
            <a:pPr lvl="1"/>
            <a:r>
              <a:rPr lang="en-US" altLang="ja-JP" sz="1600" dirty="0" smtClean="0">
                <a:latin typeface="+mn-ea"/>
              </a:rPr>
              <a:t>2.3</a:t>
            </a:r>
            <a:r>
              <a:rPr lang="ja-JP" altLang="en-US" sz="1600" dirty="0">
                <a:latin typeface="+mn-ea"/>
              </a:rPr>
              <a:t>　</a:t>
            </a:r>
            <a:r>
              <a:rPr lang="ja-JP" altLang="en-US" sz="1600" dirty="0">
                <a:latin typeface="+mn-ea"/>
                <a:hlinkClick r:id="rId7" action="ppaction://hlinksldjump"/>
              </a:rPr>
              <a:t>画面</a:t>
            </a:r>
            <a:r>
              <a:rPr lang="ja-JP" altLang="en-US" sz="1600" dirty="0" smtClean="0">
                <a:latin typeface="+mn-ea"/>
                <a:hlinkClick r:id="rId7" action="ppaction://hlinksldjump"/>
              </a:rPr>
              <a:t>説明</a:t>
            </a:r>
            <a:r>
              <a:rPr lang="en-US" altLang="ja-JP" sz="1600" dirty="0" smtClean="0">
                <a:latin typeface="+mn-ea"/>
                <a:hlinkClick r:id="rId7" action="ppaction://hlinksldjump"/>
              </a:rPr>
              <a:t>(</a:t>
            </a:r>
            <a:r>
              <a:rPr lang="ja-JP" altLang="en-US" sz="1600" dirty="0" smtClean="0">
                <a:latin typeface="+mn-ea"/>
                <a:hlinkClick r:id="rId7" action="ppaction://hlinksldjump"/>
              </a:rPr>
              <a:t>各メニュー</a:t>
            </a:r>
            <a:r>
              <a:rPr lang="en-US" altLang="ja-JP" sz="1600" dirty="0">
                <a:latin typeface="+mn-ea"/>
                <a:hlinkClick r:id="rId7" action="ppaction://hlinksldjump"/>
              </a:rPr>
              <a:t>)</a:t>
            </a:r>
            <a:endParaRPr lang="en-US" altLang="ja-JP" sz="1600" dirty="0">
              <a:latin typeface="+mn-ea"/>
            </a:endParaRPr>
          </a:p>
          <a:p>
            <a:pPr lvl="1"/>
            <a:endParaRPr lang="en-US" altLang="ja-JP" sz="1600" dirty="0">
              <a:latin typeface="+mn-ea"/>
            </a:endParaRPr>
          </a:p>
          <a:p>
            <a:pPr marL="342900" indent="-342900">
              <a:buFont typeface="+mj-lt"/>
              <a:buAutoNum type="arabicPeriod"/>
            </a:pPr>
            <a:r>
              <a:rPr lang="ja-JP" altLang="en-US" sz="1600" dirty="0">
                <a:latin typeface="+mn-ea"/>
              </a:rPr>
              <a:t>実行前準備</a:t>
            </a:r>
            <a:endParaRPr lang="en-US" altLang="ja-JP" sz="1600" dirty="0">
              <a:latin typeface="+mn-ea"/>
            </a:endParaRPr>
          </a:p>
          <a:p>
            <a:pPr lvl="1"/>
            <a:r>
              <a:rPr lang="en-US" altLang="ja-JP" sz="1600" dirty="0">
                <a:latin typeface="+mn-ea"/>
              </a:rPr>
              <a:t>3.1</a:t>
            </a:r>
            <a:r>
              <a:rPr lang="ja-JP" altLang="en-US" sz="1600" dirty="0">
                <a:latin typeface="+mn-ea"/>
              </a:rPr>
              <a:t>　</a:t>
            </a:r>
            <a:r>
              <a:rPr lang="en-US" altLang="ja-JP" sz="1600" dirty="0">
                <a:latin typeface="+mn-ea"/>
                <a:hlinkClick r:id="rId8" action="ppaction://hlinksldjump"/>
              </a:rPr>
              <a:t>Playbook</a:t>
            </a:r>
            <a:r>
              <a:rPr lang="ja-JP" altLang="en-US" sz="1600" dirty="0">
                <a:latin typeface="+mn-ea"/>
                <a:hlinkClick r:id="rId8" action="ppaction://hlinksldjump"/>
              </a:rPr>
              <a:t>をアップロードしてジョブ</a:t>
            </a:r>
            <a:r>
              <a:rPr lang="en-US" altLang="ja-JP" sz="1600" dirty="0">
                <a:latin typeface="+mn-ea"/>
                <a:hlinkClick r:id="rId8" action="ppaction://hlinksldjump"/>
              </a:rPr>
              <a:t>(Movement)</a:t>
            </a:r>
            <a:r>
              <a:rPr lang="ja-JP" altLang="en-US" sz="1600" dirty="0">
                <a:latin typeface="+mn-ea"/>
                <a:hlinkClick r:id="rId8" action="ppaction://hlinksldjump"/>
              </a:rPr>
              <a:t>に紐付け </a:t>
            </a:r>
            <a:endParaRPr lang="en-US" altLang="ja-JP" sz="1600" dirty="0" smtClean="0">
              <a:latin typeface="+mn-ea"/>
            </a:endParaRPr>
          </a:p>
          <a:p>
            <a:pPr lvl="1"/>
            <a:r>
              <a:rPr lang="en-US" altLang="ja-JP" sz="1600" dirty="0" smtClean="0">
                <a:latin typeface="+mn-ea"/>
              </a:rPr>
              <a:t>3.2</a:t>
            </a:r>
            <a:r>
              <a:rPr lang="ja-JP" altLang="en-US" sz="1600" dirty="0">
                <a:latin typeface="+mn-ea"/>
              </a:rPr>
              <a:t>　</a:t>
            </a:r>
            <a:r>
              <a:rPr lang="ja-JP" altLang="en-US" sz="1600" dirty="0">
                <a:latin typeface="+mn-ea"/>
                <a:hlinkClick r:id="rId9" action="ppaction://hlinksldjump"/>
              </a:rPr>
              <a:t>ジョブ</a:t>
            </a:r>
            <a:r>
              <a:rPr lang="en-US" altLang="ja-JP" sz="1600" dirty="0">
                <a:latin typeface="+mn-ea"/>
                <a:hlinkClick r:id="rId9" action="ppaction://hlinksldjump"/>
              </a:rPr>
              <a:t>(Movement)</a:t>
            </a:r>
            <a:r>
              <a:rPr lang="ja-JP" altLang="en-US" sz="1600" dirty="0">
                <a:latin typeface="+mn-ea"/>
                <a:hlinkClick r:id="rId9" action="ppaction://hlinksldjump"/>
              </a:rPr>
              <a:t>をジョブフロー</a:t>
            </a:r>
            <a:r>
              <a:rPr lang="en-US" altLang="ja-JP" sz="1600" dirty="0">
                <a:latin typeface="+mn-ea"/>
                <a:hlinkClick r:id="rId9" action="ppaction://hlinksldjump"/>
              </a:rPr>
              <a:t>(Conductor)</a:t>
            </a:r>
            <a:r>
              <a:rPr lang="ja-JP" altLang="en-US" sz="1600" dirty="0">
                <a:latin typeface="+mn-ea"/>
                <a:hlinkClick r:id="rId9" action="ppaction://hlinksldjump"/>
              </a:rPr>
              <a:t>に組込み</a:t>
            </a:r>
            <a:endParaRPr lang="en-US" altLang="ja-JP" sz="1600" dirty="0">
              <a:latin typeface="+mn-ea"/>
            </a:endParaRPr>
          </a:p>
          <a:p>
            <a:pPr lvl="1"/>
            <a:r>
              <a:rPr lang="en-US" altLang="ja-JP" sz="1600" dirty="0" smtClean="0">
                <a:latin typeface="+mn-ea"/>
              </a:rPr>
              <a:t>3.3</a:t>
            </a:r>
            <a:r>
              <a:rPr lang="ja-JP" altLang="en-US" sz="1600" dirty="0">
                <a:latin typeface="+mn-ea"/>
              </a:rPr>
              <a:t>　</a:t>
            </a:r>
            <a:r>
              <a:rPr lang="en-US" altLang="ja-JP" sz="1600" dirty="0" smtClean="0">
                <a:hlinkClick r:id="rId10" action="ppaction://hlinksldjump"/>
              </a:rPr>
              <a:t>CMDB</a:t>
            </a:r>
            <a:r>
              <a:rPr lang="ja-JP" altLang="en-US" sz="1600" dirty="0">
                <a:hlinkClick r:id="rId10" action="ppaction://hlinksldjump"/>
              </a:rPr>
              <a:t>にデータシートとパラメータシートを</a:t>
            </a:r>
            <a:r>
              <a:rPr lang="ja-JP" altLang="en-US" sz="1600" dirty="0" smtClean="0">
                <a:hlinkClick r:id="rId10" action="ppaction://hlinksldjump"/>
              </a:rPr>
              <a:t>設定</a:t>
            </a:r>
            <a:endParaRPr lang="en-US" altLang="ja-JP" sz="1600" dirty="0" smtClean="0"/>
          </a:p>
          <a:p>
            <a:pPr lvl="1"/>
            <a:r>
              <a:rPr lang="en-US" altLang="ja-JP" sz="1600" dirty="0" smtClean="0">
                <a:latin typeface="+mn-ea"/>
              </a:rPr>
              <a:t>3.4   </a:t>
            </a:r>
            <a:r>
              <a:rPr lang="ja-JP" altLang="en-US" sz="1600" dirty="0" smtClean="0">
                <a:hlinkClick r:id="rId11" action="ppaction://hlinksldjump"/>
              </a:rPr>
              <a:t>データシート</a:t>
            </a:r>
            <a:r>
              <a:rPr lang="ja-JP" altLang="en-US" sz="1600" dirty="0">
                <a:hlinkClick r:id="rId11" action="ppaction://hlinksldjump"/>
              </a:rPr>
              <a:t>にデータを</a:t>
            </a:r>
            <a:r>
              <a:rPr lang="ja-JP" altLang="en-US" sz="1600" dirty="0" smtClean="0">
                <a:hlinkClick r:id="rId11" action="ppaction://hlinksldjump"/>
              </a:rPr>
              <a:t>登録</a:t>
            </a:r>
            <a:endParaRPr lang="en-US" altLang="ja-JP" sz="1600" dirty="0" smtClean="0"/>
          </a:p>
          <a:p>
            <a:pPr lvl="1"/>
            <a:r>
              <a:rPr lang="en-US" altLang="ja-JP" sz="1600" dirty="0" smtClean="0">
                <a:latin typeface="+mn-ea"/>
              </a:rPr>
              <a:t>3.5   </a:t>
            </a:r>
            <a:r>
              <a:rPr lang="ja-JP" altLang="en-US" sz="1600" dirty="0" smtClean="0">
                <a:latin typeface="+mn-ea"/>
                <a:hlinkClick r:id="rId12" action="ppaction://hlinksldjump"/>
              </a:rPr>
              <a:t>パラメータシート</a:t>
            </a:r>
            <a:r>
              <a:rPr lang="ja-JP" altLang="en-US" sz="1600" dirty="0">
                <a:latin typeface="+mn-ea"/>
                <a:hlinkClick r:id="rId12" action="ppaction://hlinksldjump"/>
              </a:rPr>
              <a:t>の項目と</a:t>
            </a:r>
            <a:r>
              <a:rPr lang="en-US" altLang="ja-JP" sz="1600" dirty="0">
                <a:latin typeface="+mn-ea"/>
                <a:hlinkClick r:id="rId12" action="ppaction://hlinksldjump"/>
              </a:rPr>
              <a:t>Playbook</a:t>
            </a:r>
            <a:r>
              <a:rPr lang="ja-JP" altLang="en-US" sz="1600" dirty="0">
                <a:latin typeface="+mn-ea"/>
                <a:hlinkClick r:id="rId12" action="ppaction://hlinksldjump"/>
              </a:rPr>
              <a:t>の変数の紐付け</a:t>
            </a:r>
            <a:endParaRPr lang="en-US" altLang="ja-JP" sz="1600" dirty="0" smtClean="0">
              <a:latin typeface="+mn-ea"/>
            </a:endParaRPr>
          </a:p>
          <a:p>
            <a:pPr lvl="1"/>
            <a:endParaRPr lang="en-US" altLang="ja-JP" sz="1600" dirty="0">
              <a:latin typeface="+mn-ea"/>
            </a:endParaRPr>
          </a:p>
          <a:p>
            <a:pPr marL="342900" indent="-342900">
              <a:buFont typeface="+mj-lt"/>
              <a:buAutoNum type="arabicPeriod"/>
            </a:pPr>
            <a:r>
              <a:rPr lang="ja-JP" altLang="en-US" sz="1600" dirty="0">
                <a:latin typeface="+mn-ea"/>
              </a:rPr>
              <a:t>実行</a:t>
            </a:r>
            <a:r>
              <a:rPr lang="ja-JP" altLang="en-US" sz="1600" dirty="0" smtClean="0">
                <a:latin typeface="+mn-ea"/>
              </a:rPr>
              <a:t>操作</a:t>
            </a:r>
            <a:r>
              <a:rPr lang="en-US" altLang="ja-JP" sz="1600" dirty="0" smtClean="0">
                <a:latin typeface="+mn-ea"/>
              </a:rPr>
              <a:t>(1</a:t>
            </a:r>
            <a:r>
              <a:rPr lang="ja-JP" altLang="en-US" sz="1600" dirty="0" smtClean="0">
                <a:latin typeface="+mn-ea"/>
              </a:rPr>
              <a:t>回目</a:t>
            </a:r>
            <a:r>
              <a:rPr lang="en-US" altLang="ja-JP" sz="1600" dirty="0" smtClean="0">
                <a:latin typeface="+mn-ea"/>
              </a:rPr>
              <a:t>)</a:t>
            </a:r>
            <a:endParaRPr lang="en-US" altLang="ja-JP" sz="1600" dirty="0">
              <a:latin typeface="+mn-ea"/>
            </a:endParaRPr>
          </a:p>
          <a:p>
            <a:pPr lvl="1"/>
            <a:r>
              <a:rPr lang="en-US" altLang="ja-JP" sz="1600" dirty="0" smtClean="0">
                <a:latin typeface="+mn-ea"/>
              </a:rPr>
              <a:t>4.1</a:t>
            </a:r>
            <a:r>
              <a:rPr lang="ja-JP" altLang="en-US" sz="1600" dirty="0">
                <a:latin typeface="+mn-ea"/>
              </a:rPr>
              <a:t>　</a:t>
            </a:r>
            <a:r>
              <a:rPr lang="ja-JP" altLang="en-US" sz="1600" dirty="0" smtClean="0">
                <a:latin typeface="+mn-ea"/>
                <a:hlinkClick r:id="rId13" action="ppaction://hlinksldjump"/>
              </a:rPr>
              <a:t>機器</a:t>
            </a:r>
            <a:r>
              <a:rPr lang="ja-JP" altLang="en-US" sz="1600" dirty="0">
                <a:latin typeface="+mn-ea"/>
                <a:hlinkClick r:id="rId13" action="ppaction://hlinksldjump"/>
              </a:rPr>
              <a:t>一覧にターゲットとなる</a:t>
            </a:r>
            <a:r>
              <a:rPr lang="en-US" altLang="ja-JP" sz="1600" dirty="0">
                <a:latin typeface="+mn-ea"/>
                <a:hlinkClick r:id="rId13" action="ppaction://hlinksldjump"/>
              </a:rPr>
              <a:t>Linux</a:t>
            </a:r>
            <a:r>
              <a:rPr lang="ja-JP" altLang="en-US" sz="1600" dirty="0">
                <a:latin typeface="+mn-ea"/>
                <a:hlinkClick r:id="rId13" action="ppaction://hlinksldjump"/>
              </a:rPr>
              <a:t>マシンを</a:t>
            </a:r>
            <a:r>
              <a:rPr lang="ja-JP" altLang="en-US" sz="1600" dirty="0" smtClean="0">
                <a:latin typeface="+mn-ea"/>
                <a:hlinkClick r:id="rId13" action="ppaction://hlinksldjump"/>
              </a:rPr>
              <a:t>登録</a:t>
            </a:r>
            <a:endParaRPr lang="en-US" altLang="ja-JP" sz="1600" dirty="0" smtClean="0">
              <a:latin typeface="+mn-ea"/>
            </a:endParaRPr>
          </a:p>
          <a:p>
            <a:pPr lvl="1"/>
            <a:r>
              <a:rPr lang="en-US" altLang="ja-JP" sz="1600" dirty="0" smtClean="0">
                <a:latin typeface="+mn-ea"/>
              </a:rPr>
              <a:t>4.2   </a:t>
            </a:r>
            <a:r>
              <a:rPr lang="ja-JP" altLang="en-US" sz="1600" dirty="0" smtClean="0">
                <a:latin typeface="+mn-ea"/>
                <a:hlinkClick r:id="rId14" action="ppaction://hlinksldjump"/>
              </a:rPr>
              <a:t>作業名</a:t>
            </a:r>
            <a:r>
              <a:rPr lang="en-US" altLang="ja-JP" sz="1600" dirty="0">
                <a:latin typeface="+mn-ea"/>
                <a:hlinkClick r:id="rId14" action="ppaction://hlinksldjump"/>
              </a:rPr>
              <a:t>(Operation)</a:t>
            </a:r>
            <a:r>
              <a:rPr lang="ja-JP" altLang="en-US" sz="1600" dirty="0">
                <a:latin typeface="+mn-ea"/>
                <a:hlinkClick r:id="rId14" action="ppaction://hlinksldjump"/>
              </a:rPr>
              <a:t>の</a:t>
            </a:r>
            <a:r>
              <a:rPr lang="ja-JP" altLang="en-US" sz="1600" dirty="0" smtClean="0">
                <a:latin typeface="+mn-ea"/>
                <a:hlinkClick r:id="rId14" action="ppaction://hlinksldjump"/>
              </a:rPr>
              <a:t>登録</a:t>
            </a:r>
            <a:endParaRPr lang="en-US" altLang="ja-JP" sz="1600" dirty="0">
              <a:latin typeface="+mn-ea"/>
            </a:endParaRPr>
          </a:p>
          <a:p>
            <a:pPr lvl="1"/>
            <a:r>
              <a:rPr lang="en-US" altLang="ja-JP" sz="1600" dirty="0" smtClean="0">
                <a:latin typeface="+mn-ea"/>
              </a:rPr>
              <a:t>4.3</a:t>
            </a:r>
            <a:r>
              <a:rPr lang="ja-JP" altLang="en-US" sz="1600" dirty="0">
                <a:latin typeface="+mn-ea"/>
              </a:rPr>
              <a:t>　</a:t>
            </a:r>
            <a:r>
              <a:rPr lang="ja-JP" altLang="en-US" sz="1600" dirty="0">
                <a:latin typeface="+mn-ea"/>
                <a:hlinkClick r:id="rId15" action="ppaction://hlinksldjump"/>
              </a:rPr>
              <a:t>パラメータシートにデータを</a:t>
            </a:r>
            <a:r>
              <a:rPr lang="ja-JP" altLang="en-US" sz="1600" dirty="0" smtClean="0">
                <a:latin typeface="+mn-ea"/>
                <a:hlinkClick r:id="rId15" action="ppaction://hlinksldjump"/>
              </a:rPr>
              <a:t>登録</a:t>
            </a:r>
            <a:endParaRPr lang="en-US" altLang="ja-JP" sz="1600" dirty="0" smtClean="0">
              <a:latin typeface="+mn-ea"/>
            </a:endParaRPr>
          </a:p>
          <a:p>
            <a:pPr lvl="1"/>
            <a:r>
              <a:rPr lang="en-US" altLang="ja-JP" sz="1600" dirty="0" smtClean="0">
                <a:latin typeface="+mn-ea"/>
              </a:rPr>
              <a:t>4.4</a:t>
            </a:r>
            <a:r>
              <a:rPr lang="ja-JP" altLang="en-US" sz="1600" dirty="0">
                <a:latin typeface="+mn-ea"/>
              </a:rPr>
              <a:t>　</a:t>
            </a:r>
            <a:r>
              <a:rPr lang="ja-JP" altLang="en-US" sz="1600" dirty="0">
                <a:latin typeface="+mn-ea"/>
                <a:hlinkClick r:id="rId16" action="ppaction://hlinksldjump"/>
              </a:rPr>
              <a:t>ジョブフロー</a:t>
            </a:r>
            <a:r>
              <a:rPr lang="en-US" altLang="ja-JP" sz="1600" dirty="0">
                <a:latin typeface="+mn-ea"/>
                <a:hlinkClick r:id="rId16" action="ppaction://hlinksldjump"/>
              </a:rPr>
              <a:t>(Conductor)</a:t>
            </a:r>
            <a:r>
              <a:rPr lang="ja-JP" altLang="en-US" sz="1600" dirty="0">
                <a:latin typeface="+mn-ea"/>
                <a:hlinkClick r:id="rId16" action="ppaction://hlinksldjump"/>
              </a:rPr>
              <a:t>の実行</a:t>
            </a:r>
            <a:endParaRPr lang="ja-JP" altLang="en-US" sz="1600" dirty="0">
              <a:latin typeface="+mn-ea"/>
            </a:endParaRPr>
          </a:p>
          <a:p>
            <a:pPr lvl="1"/>
            <a:r>
              <a:rPr lang="en-US" altLang="ja-JP" sz="1600" dirty="0" smtClean="0">
                <a:latin typeface="+mn-ea"/>
              </a:rPr>
              <a:t>4.5   </a:t>
            </a:r>
            <a:r>
              <a:rPr lang="ja-JP" altLang="en-US" sz="1600" dirty="0" smtClean="0">
                <a:latin typeface="+mn-ea"/>
                <a:hlinkClick r:id="rId17" action="ppaction://hlinksldjump"/>
              </a:rPr>
              <a:t>実行</a:t>
            </a:r>
            <a:r>
              <a:rPr lang="ja-JP" altLang="en-US" sz="1600" dirty="0">
                <a:latin typeface="+mn-ea"/>
                <a:hlinkClick r:id="rId17" action="ppaction://hlinksldjump"/>
              </a:rPr>
              <a:t>結果の</a:t>
            </a:r>
            <a:r>
              <a:rPr lang="ja-JP" altLang="en-US" sz="1600" dirty="0" smtClean="0">
                <a:latin typeface="+mn-ea"/>
                <a:hlinkClick r:id="rId17" action="ppaction://hlinksldjump"/>
              </a:rPr>
              <a:t>確認</a:t>
            </a:r>
            <a:endParaRPr lang="en-US" altLang="ja-JP" sz="1600" dirty="0" smtClean="0">
              <a:latin typeface="+mn-ea"/>
            </a:endParaRPr>
          </a:p>
        </p:txBody>
      </p:sp>
    </p:spTree>
    <p:extLst>
      <p:ext uri="{BB962C8B-B14F-4D97-AF65-F5344CB8AC3E}">
        <p14:creationId xmlns:p14="http://schemas.microsoft.com/office/powerpoint/2010/main" val="21989889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459172" y="2492870"/>
            <a:ext cx="5720750" cy="4026360"/>
          </a:xfrm>
          <a:prstGeom prst="rect">
            <a:avLst/>
          </a:prstGeom>
        </p:spPr>
      </p:pic>
      <p:sp>
        <p:nvSpPr>
          <p:cNvPr id="19"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en-US" altLang="ja-JP" dirty="0" smtClean="0"/>
              <a:t>Playbook</a:t>
            </a:r>
            <a:r>
              <a:rPr lang="ja-JP" altLang="en-US" dirty="0" smtClean="0"/>
              <a:t>素材集」へ新規</a:t>
            </a:r>
            <a:r>
              <a:rPr lang="en-US" altLang="ja-JP" dirty="0" smtClean="0"/>
              <a:t>Playbook</a:t>
            </a:r>
            <a:r>
              <a:rPr lang="ja-JP" altLang="en-US" dirty="0" smtClean="0"/>
              <a:t>を登録</a:t>
            </a:r>
            <a:endParaRPr lang="en-US" altLang="ja-JP" dirty="0"/>
          </a:p>
          <a:p>
            <a:pPr lvl="1"/>
            <a:r>
              <a:rPr lang="ja-JP" altLang="en-US" dirty="0"/>
              <a:t>次</a:t>
            </a:r>
            <a:r>
              <a:rPr lang="ja-JP" altLang="en-US" dirty="0" smtClean="0"/>
              <a:t>に作成した</a:t>
            </a:r>
            <a:r>
              <a:rPr lang="en-US" altLang="ja-JP" dirty="0" smtClean="0"/>
              <a:t>Playbook</a:t>
            </a:r>
            <a:r>
              <a:rPr lang="ja-JP" altLang="en-US" dirty="0" smtClean="0"/>
              <a:t>の登録を行います。</a:t>
            </a:r>
            <a:endParaRPr lang="en-US" altLang="ja-JP" dirty="0" smtClean="0"/>
          </a:p>
          <a:p>
            <a:pPr marL="180000" lvl="1" indent="0">
              <a:buNone/>
            </a:pPr>
            <a:r>
              <a:rPr lang="en-US" altLang="ja-JP" dirty="0"/>
              <a:t> </a:t>
            </a:r>
            <a:r>
              <a:rPr lang="ja-JP" altLang="en-US" dirty="0" smtClean="0"/>
              <a:t>「</a:t>
            </a:r>
            <a:r>
              <a:rPr lang="en-US" altLang="ja-JP" dirty="0"/>
              <a:t>Ansible-Legacy</a:t>
            </a:r>
            <a:r>
              <a:rPr lang="ja-JP" altLang="en-US" dirty="0"/>
              <a:t>」メニューグループ </a:t>
            </a:r>
            <a:r>
              <a:rPr lang="en-US" altLang="ja-JP" dirty="0" smtClean="0"/>
              <a:t>&gt;&gt;</a:t>
            </a:r>
            <a:r>
              <a:rPr lang="ja-JP" altLang="en-US" dirty="0" smtClean="0"/>
              <a:t>「</a:t>
            </a:r>
            <a:r>
              <a:rPr lang="en-US" altLang="ja-JP" dirty="0" smtClean="0"/>
              <a:t>Playbook</a:t>
            </a:r>
            <a:r>
              <a:rPr lang="ja-JP" altLang="en-US" dirty="0" smtClean="0"/>
              <a:t>素材集」メニューを</a:t>
            </a:r>
            <a:r>
              <a:rPr lang="ja-JP" altLang="en-US" dirty="0"/>
              <a:t>クリック</a:t>
            </a:r>
            <a:r>
              <a:rPr lang="ja-JP" altLang="en-US" dirty="0" smtClean="0"/>
              <a:t>。</a:t>
            </a:r>
            <a:endParaRPr lang="en-US" altLang="ja-JP" dirty="0" smtClean="0"/>
          </a:p>
          <a:p>
            <a:pPr marL="180000" lvl="1" indent="0">
              <a:buNone/>
            </a:pPr>
            <a:r>
              <a:rPr lang="en-US" altLang="ja-JP" dirty="0"/>
              <a:t> </a:t>
            </a:r>
            <a:r>
              <a:rPr lang="en-US" altLang="ja-JP" dirty="0" smtClean="0"/>
              <a:t>  </a:t>
            </a:r>
            <a:r>
              <a:rPr lang="ja-JP" altLang="en-US" dirty="0" smtClean="0"/>
              <a:t>登録開始をクリックし、各項目へ下表のように入力し登録を</a:t>
            </a:r>
            <a:endParaRPr lang="en-US" altLang="ja-JP" dirty="0" smtClean="0"/>
          </a:p>
          <a:p>
            <a:pPr marL="180000" lvl="1" indent="0">
              <a:buNone/>
            </a:pPr>
            <a:r>
              <a:rPr lang="en-US" altLang="ja-JP" dirty="0"/>
              <a:t> </a:t>
            </a:r>
            <a:r>
              <a:rPr lang="en-US" altLang="ja-JP" dirty="0" smtClean="0"/>
              <a:t>  </a:t>
            </a:r>
            <a:r>
              <a:rPr lang="ja-JP" altLang="en-US" dirty="0" smtClean="0"/>
              <a:t>クリックしてください。</a:t>
            </a:r>
          </a:p>
        </p:txBody>
      </p:sp>
      <p:sp>
        <p:nvSpPr>
          <p:cNvPr id="23" name="角丸四角形 22"/>
          <p:cNvSpPr/>
          <p:nvPr/>
        </p:nvSpPr>
        <p:spPr bwMode="auto">
          <a:xfrm>
            <a:off x="1366237" y="4892047"/>
            <a:ext cx="2315591" cy="863119"/>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5" name="角丸四角形 24"/>
          <p:cNvSpPr/>
          <p:nvPr/>
        </p:nvSpPr>
        <p:spPr bwMode="auto">
          <a:xfrm>
            <a:off x="2313494" y="5953797"/>
            <a:ext cx="894170" cy="216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1" name="角丸四角形 30"/>
          <p:cNvSpPr/>
          <p:nvPr/>
        </p:nvSpPr>
        <p:spPr bwMode="auto">
          <a:xfrm>
            <a:off x="4128142" y="5133056"/>
            <a:ext cx="3805036" cy="792110"/>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smtClean="0">
                <a:solidFill>
                  <a:srgbClr val="FF0000"/>
                </a:solidFill>
                <a:latin typeface="+mn-ea"/>
              </a:rPr>
              <a:t>Playbook</a:t>
            </a:r>
            <a:r>
              <a:rPr lang="ja-JP" altLang="en-US" sz="1200" dirty="0" smtClean="0">
                <a:solidFill>
                  <a:srgbClr val="FF0000"/>
                </a:solidFill>
                <a:latin typeface="+mn-ea"/>
              </a:rPr>
              <a:t>を</a:t>
            </a:r>
            <a:r>
              <a:rPr lang="ja-JP" altLang="en-US" sz="1200" dirty="0">
                <a:solidFill>
                  <a:srgbClr val="FF0000"/>
                </a:solidFill>
                <a:latin typeface="+mn-ea"/>
              </a:rPr>
              <a:t>アップロード</a:t>
            </a:r>
            <a:r>
              <a:rPr lang="ja-JP" altLang="en-US" sz="1200" dirty="0" smtClean="0">
                <a:solidFill>
                  <a:srgbClr val="FF0000"/>
                </a:solidFill>
                <a:latin typeface="+mn-ea"/>
              </a:rPr>
              <a:t>する</a:t>
            </a:r>
            <a:r>
              <a:rPr lang="ja-JP" altLang="en-US" sz="1200" dirty="0">
                <a:solidFill>
                  <a:srgbClr val="FF0000"/>
                </a:solidFill>
                <a:latin typeface="+mn-ea"/>
              </a:rPr>
              <a:t>場合</a:t>
            </a:r>
            <a:endParaRPr lang="en-US" altLang="ja-JP" sz="1200" dirty="0">
              <a:solidFill>
                <a:srgbClr val="FF0000"/>
              </a:solidFill>
              <a:latin typeface="+mn-ea"/>
            </a:endParaRPr>
          </a:p>
          <a:p>
            <a:pPr algn="ctr"/>
            <a:r>
              <a:rPr lang="ja-JP" altLang="en-US" sz="1200" dirty="0">
                <a:solidFill>
                  <a:srgbClr val="FF0000"/>
                </a:solidFill>
                <a:latin typeface="+mn-ea"/>
              </a:rPr>
              <a:t>ファイル指定後は</a:t>
            </a:r>
            <a:r>
              <a:rPr lang="ja-JP" altLang="en-US" sz="1200" dirty="0" smtClean="0">
                <a:solidFill>
                  <a:srgbClr val="FF0000"/>
                </a:solidFill>
                <a:latin typeface="+mn-ea"/>
              </a:rPr>
              <a:t>必ず</a:t>
            </a:r>
            <a:endParaRPr lang="en-US" altLang="ja-JP" sz="1200" dirty="0" smtClean="0">
              <a:solidFill>
                <a:srgbClr val="FF0000"/>
              </a:solidFill>
              <a:latin typeface="+mn-ea"/>
            </a:endParaRPr>
          </a:p>
          <a:p>
            <a:pPr algn="ctr"/>
            <a:r>
              <a:rPr lang="ja-JP" altLang="en-US" sz="1200" dirty="0" smtClean="0">
                <a:solidFill>
                  <a:srgbClr val="FF0000"/>
                </a:solidFill>
                <a:latin typeface="+mn-ea"/>
              </a:rPr>
              <a:t>「事前アップロード」ボタンを</a:t>
            </a:r>
            <a:r>
              <a:rPr lang="ja-JP" altLang="en-US" sz="1200" dirty="0">
                <a:solidFill>
                  <a:srgbClr val="FF0000"/>
                </a:solidFill>
                <a:latin typeface="+mn-ea"/>
              </a:rPr>
              <a:t>クリック</a:t>
            </a:r>
            <a:r>
              <a:rPr lang="ja-JP" altLang="en-US" sz="1200" dirty="0" smtClean="0">
                <a:solidFill>
                  <a:srgbClr val="FF0000"/>
                </a:solidFill>
                <a:latin typeface="+mn-ea"/>
              </a:rPr>
              <a:t>してください。</a:t>
            </a:r>
            <a:endParaRPr lang="en-US" altLang="ja-JP" sz="1200" dirty="0">
              <a:solidFill>
                <a:srgbClr val="FF0000"/>
              </a:solidFill>
              <a:latin typeface="+mn-ea"/>
            </a:endParaRPr>
          </a:p>
        </p:txBody>
      </p:sp>
      <p:sp>
        <p:nvSpPr>
          <p:cNvPr id="35" name="円形吹き出し 34"/>
          <p:cNvSpPr/>
          <p:nvPr/>
        </p:nvSpPr>
        <p:spPr bwMode="auto">
          <a:xfrm>
            <a:off x="3417081" y="5905697"/>
            <a:ext cx="301542" cy="312200"/>
          </a:xfrm>
          <a:prstGeom prst="wedgeEllipseCallout">
            <a:avLst>
              <a:gd name="adj1" fmla="val -99030"/>
              <a:gd name="adj2" fmla="val -1367"/>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22" name="角丸四角形 21"/>
          <p:cNvSpPr/>
          <p:nvPr/>
        </p:nvSpPr>
        <p:spPr bwMode="auto">
          <a:xfrm>
            <a:off x="1990097" y="3892351"/>
            <a:ext cx="4606399" cy="753292"/>
          </a:xfrm>
          <a:prstGeom prst="roundRect">
            <a:avLst>
              <a:gd name="adj" fmla="val 7533"/>
            </a:avLst>
          </a:prstGeom>
          <a:solidFill>
            <a:schemeClr val="bg1"/>
          </a:solidFill>
          <a:ln w="28575">
            <a:solidFill>
              <a:srgbClr val="FF000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kumimoji="1" lang="ja-JP" altLang="en-US" sz="1400" dirty="0" smtClean="0">
              <a:latin typeface="+mn-ea"/>
            </a:endParaRPr>
          </a:p>
        </p:txBody>
      </p:sp>
      <p:sp>
        <p:nvSpPr>
          <p:cNvPr id="24" name="円形吹き出し 23"/>
          <p:cNvSpPr/>
          <p:nvPr/>
        </p:nvSpPr>
        <p:spPr bwMode="auto">
          <a:xfrm>
            <a:off x="1779159" y="3773809"/>
            <a:ext cx="301542" cy="312200"/>
          </a:xfrm>
          <a:prstGeom prst="wedgeEllipseCallout">
            <a:avLst>
              <a:gd name="adj1" fmla="val -46881"/>
              <a:gd name="adj2" fmla="val 32058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2</a:t>
            </a:r>
            <a:endParaRPr kumimoji="1" lang="ja-JP" altLang="en-US" sz="1400" b="1" dirty="0" smtClean="0">
              <a:latin typeface="+mn-ea"/>
            </a:endParaRPr>
          </a:p>
        </p:txBody>
      </p:sp>
      <p:graphicFrame>
        <p:nvGraphicFramePr>
          <p:cNvPr id="26" name="表 25"/>
          <p:cNvGraphicFramePr>
            <a:graphicFrameLocks noGrp="1"/>
          </p:cNvGraphicFramePr>
          <p:nvPr>
            <p:extLst>
              <p:ext uri="{D42A27DB-BD31-4B8C-83A1-F6EECF244321}">
                <p14:modId xmlns:p14="http://schemas.microsoft.com/office/powerpoint/2010/main" val="1951968458"/>
              </p:ext>
            </p:extLst>
          </p:nvPr>
        </p:nvGraphicFramePr>
        <p:xfrm>
          <a:off x="2171305" y="4000175"/>
          <a:ext cx="4216904" cy="548640"/>
        </p:xfrm>
        <a:graphic>
          <a:graphicData uri="http://schemas.openxmlformats.org/drawingml/2006/table">
            <a:tbl>
              <a:tblPr firstRow="1" bandRow="1">
                <a:tableStyleId>{5C22544A-7EE6-4342-B048-85BDC9FD1C3A}</a:tableStyleId>
              </a:tblPr>
              <a:tblGrid>
                <a:gridCol w="2107165">
                  <a:extLst>
                    <a:ext uri="{9D8B030D-6E8A-4147-A177-3AD203B41FA5}">
                      <a16:colId xmlns:a16="http://schemas.microsoft.com/office/drawing/2014/main" val="2883640048"/>
                    </a:ext>
                  </a:extLst>
                </a:gridCol>
                <a:gridCol w="2109739">
                  <a:extLst>
                    <a:ext uri="{9D8B030D-6E8A-4147-A177-3AD203B41FA5}">
                      <a16:colId xmlns:a16="http://schemas.microsoft.com/office/drawing/2014/main" val="1123245703"/>
                    </a:ext>
                  </a:extLst>
                </a:gridCol>
              </a:tblGrid>
              <a:tr h="250027">
                <a:tc>
                  <a:txBody>
                    <a:bodyPr/>
                    <a:lstStyle/>
                    <a:p>
                      <a:pPr algn="ctr"/>
                      <a:r>
                        <a:rPr kumimoji="1" lang="en-US" altLang="ja-JP" sz="1200" dirty="0" smtClean="0">
                          <a:solidFill>
                            <a:schemeClr val="bg1"/>
                          </a:solidFill>
                          <a:latin typeface="+mn-lt"/>
                        </a:rPr>
                        <a:t>Playbook</a:t>
                      </a:r>
                      <a:r>
                        <a:rPr kumimoji="1" lang="ja-JP" altLang="en-US" sz="1200" dirty="0" smtClean="0">
                          <a:solidFill>
                            <a:schemeClr val="bg1"/>
                          </a:solidFill>
                          <a:latin typeface="+mn-lt"/>
                        </a:rPr>
                        <a:t>素材名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smtClean="0">
                          <a:solidFill>
                            <a:schemeClr val="bg1"/>
                          </a:solidFill>
                          <a:latin typeface="+mn-lt"/>
                        </a:rPr>
                        <a:t>Playbook</a:t>
                      </a:r>
                      <a:r>
                        <a:rPr kumimoji="1" lang="ja-JP" altLang="en-US" sz="1200" dirty="0" smtClean="0">
                          <a:solidFill>
                            <a:schemeClr val="bg1"/>
                          </a:solidFill>
                          <a:latin typeface="+mn-lt"/>
                        </a:rPr>
                        <a:t>素材</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50027">
                <a:tc>
                  <a:txBody>
                    <a:bodyPr/>
                    <a:lstStyle/>
                    <a:p>
                      <a:pPr algn="ctr"/>
                      <a:r>
                        <a:rPr kumimoji="1" lang="en-US" altLang="ja-JP" sz="1200" b="0" dirty="0" err="1" smtClean="0">
                          <a:solidFill>
                            <a:schemeClr val="tx1"/>
                          </a:solidFill>
                          <a:latin typeface="+mn-lt"/>
                        </a:rPr>
                        <a:t>yum_package_install</a:t>
                      </a:r>
                      <a:endParaRPr kumimoji="1" lang="en-US" altLang="ja-JP" sz="1200" b="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err="1" smtClean="0">
                          <a:solidFill>
                            <a:schemeClr val="tx1"/>
                          </a:solidFill>
                          <a:latin typeface="+mn-lt"/>
                        </a:rPr>
                        <a:t>yum_package_install.yml</a:t>
                      </a:r>
                      <a:endParaRPr kumimoji="1" lang="en-US" altLang="ja-JP" sz="12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52" name="タイトル 1"/>
          <p:cNvSpPr>
            <a:spLocks noGrp="1"/>
          </p:cNvSpPr>
          <p:nvPr>
            <p:ph type="title"/>
          </p:nvPr>
        </p:nvSpPr>
        <p:spPr>
          <a:xfrm>
            <a:off x="107380" y="115200"/>
            <a:ext cx="9001250" cy="468000"/>
          </a:xfrm>
        </p:spPr>
        <p:txBody>
          <a:bodyPr>
            <a:normAutofit fontScale="90000"/>
          </a:bodyPr>
          <a:lstStyle/>
          <a:p>
            <a:r>
              <a:rPr lang="en-US" altLang="ja-JP" dirty="0"/>
              <a:t>3.1</a:t>
            </a:r>
            <a:r>
              <a:rPr lang="ja-JP" altLang="en-US" dirty="0"/>
              <a:t> </a:t>
            </a:r>
            <a:r>
              <a:rPr lang="en-US" altLang="ja-JP" dirty="0"/>
              <a:t>Playbook</a:t>
            </a:r>
            <a:r>
              <a:rPr lang="ja-JP" altLang="en-US" dirty="0"/>
              <a:t>をアップロードしてジョブ</a:t>
            </a:r>
            <a:r>
              <a:rPr lang="en-US" altLang="ja-JP" dirty="0"/>
              <a:t>(Movement)</a:t>
            </a:r>
            <a:r>
              <a:rPr lang="ja-JP" altLang="en-US" dirty="0"/>
              <a:t>に紐付け </a:t>
            </a:r>
            <a:r>
              <a:rPr lang="en-US" altLang="ja-JP" dirty="0" smtClean="0"/>
              <a:t>(4/5)</a:t>
            </a:r>
            <a:endParaRPr lang="ja-JP" altLang="en-US" dirty="0"/>
          </a:p>
        </p:txBody>
      </p:sp>
      <p:sp>
        <p:nvSpPr>
          <p:cNvPr id="53" name="正方形/長方形 52"/>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54" name="角丸四角形 53"/>
          <p:cNvSpPr/>
          <p:nvPr/>
        </p:nvSpPr>
        <p:spPr bwMode="auto">
          <a:xfrm>
            <a:off x="6814060" y="1983693"/>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solidFill>
                  <a:srgbClr val="FF0000"/>
                </a:solidFill>
                <a:latin typeface="+mn-ea"/>
              </a:rPr>
              <a:t>Playbook</a:t>
            </a:r>
            <a:r>
              <a:rPr lang="ja-JP" altLang="en-US" sz="900" b="1">
                <a:solidFill>
                  <a:srgbClr val="FF0000"/>
                </a:solidFill>
                <a:latin typeface="+mn-ea"/>
              </a:rPr>
              <a:t>をアップロードして</a:t>
            </a:r>
          </a:p>
          <a:p>
            <a:pPr algn="ctr"/>
            <a:r>
              <a:rPr lang="ja-JP" altLang="en-US" sz="900" b="1">
                <a:solidFill>
                  <a:srgbClr val="FF0000"/>
                </a:solidFill>
                <a:latin typeface="+mn-ea"/>
              </a:rPr>
              <a:t>ジョブ</a:t>
            </a:r>
            <a:r>
              <a:rPr lang="en-US" altLang="ja-JP" sz="900" b="1">
                <a:solidFill>
                  <a:srgbClr val="FF0000"/>
                </a:solidFill>
                <a:latin typeface="+mn-ea"/>
              </a:rPr>
              <a:t>(Movement)</a:t>
            </a:r>
            <a:r>
              <a:rPr lang="ja-JP" altLang="en-US" sz="900" b="1">
                <a:solidFill>
                  <a:srgbClr val="FF0000"/>
                </a:solidFill>
                <a:latin typeface="+mn-ea"/>
              </a:rPr>
              <a:t>に紐付け</a:t>
            </a:r>
            <a:endParaRPr lang="ja-JP" altLang="en-US" sz="900" b="1" dirty="0">
              <a:solidFill>
                <a:srgbClr val="FF0000"/>
              </a:solidFill>
              <a:latin typeface="+mn-ea"/>
            </a:endParaRPr>
          </a:p>
        </p:txBody>
      </p:sp>
      <p:sp>
        <p:nvSpPr>
          <p:cNvPr id="55" name="角丸四角形 54"/>
          <p:cNvSpPr/>
          <p:nvPr/>
        </p:nvSpPr>
        <p:spPr bwMode="auto">
          <a:xfrm>
            <a:off x="6814060" y="2432455"/>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endParaRPr lang="en-US" altLang="ja-JP" sz="900" b="1" dirty="0">
              <a:latin typeface="+mn-ea"/>
            </a:endParaRPr>
          </a:p>
          <a:p>
            <a:pPr algn="ctr"/>
            <a:r>
              <a:rPr lang="ja-JP" altLang="en-US" sz="900" b="1" dirty="0">
                <a:latin typeface="+mn-ea"/>
              </a:rPr>
              <a:t>ジョブフロー</a:t>
            </a:r>
            <a:r>
              <a:rPr lang="en-US" altLang="ja-JP" sz="900" b="1" dirty="0">
                <a:latin typeface="+mn-ea"/>
              </a:rPr>
              <a:t>(Conductor)</a:t>
            </a:r>
            <a:r>
              <a:rPr lang="ja-JP" altLang="en-US" sz="900" b="1" dirty="0" smtClean="0">
                <a:latin typeface="+mn-ea"/>
              </a:rPr>
              <a:t>に組込み</a:t>
            </a:r>
            <a:endParaRPr lang="ja-JP" altLang="en-US" sz="900" b="1" dirty="0">
              <a:latin typeface="+mn-ea"/>
            </a:endParaRPr>
          </a:p>
        </p:txBody>
      </p:sp>
      <p:sp>
        <p:nvSpPr>
          <p:cNvPr id="56" name="角丸四角形 55"/>
          <p:cNvSpPr/>
          <p:nvPr/>
        </p:nvSpPr>
        <p:spPr bwMode="auto">
          <a:xfrm>
            <a:off x="6814060" y="2875891"/>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にデータシート</a:t>
            </a:r>
            <a:r>
              <a:rPr lang="ja-JP" altLang="en-US" sz="900" b="1" dirty="0" smtClean="0">
                <a:latin typeface="+mn-ea"/>
              </a:rPr>
              <a:t>と</a:t>
            </a:r>
            <a:endParaRPr lang="en-US" altLang="ja-JP" sz="900" b="1" dirty="0" smtClean="0">
              <a:latin typeface="+mn-ea"/>
            </a:endParaRPr>
          </a:p>
          <a:p>
            <a:pPr algn="ctr"/>
            <a:r>
              <a:rPr lang="ja-JP" altLang="en-US" sz="900" b="1" dirty="0" smtClean="0">
                <a:latin typeface="+mn-ea"/>
              </a:rPr>
              <a:t>パラメータシート</a:t>
            </a:r>
            <a:r>
              <a:rPr lang="ja-JP" altLang="en-US" sz="900" b="1" dirty="0">
                <a:latin typeface="+mn-ea"/>
              </a:rPr>
              <a:t>を設定</a:t>
            </a:r>
          </a:p>
        </p:txBody>
      </p:sp>
      <p:sp>
        <p:nvSpPr>
          <p:cNvPr id="57" name="角丸四角形 56"/>
          <p:cNvSpPr/>
          <p:nvPr/>
        </p:nvSpPr>
        <p:spPr bwMode="auto">
          <a:xfrm>
            <a:off x="6814060" y="376276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a:t>
            </a:r>
            <a:r>
              <a:rPr lang="ja-JP" altLang="en-US" sz="900" b="1" dirty="0" smtClean="0">
                <a:latin typeface="+mn-ea"/>
              </a:rPr>
              <a:t>紐付け</a:t>
            </a:r>
            <a:endParaRPr lang="ja-JP" altLang="en-US" sz="900" b="1" dirty="0">
              <a:latin typeface="+mn-ea"/>
            </a:endParaRPr>
          </a:p>
        </p:txBody>
      </p:sp>
      <p:sp>
        <p:nvSpPr>
          <p:cNvPr id="58" name="角丸四角形 57"/>
          <p:cNvSpPr/>
          <p:nvPr/>
        </p:nvSpPr>
        <p:spPr bwMode="auto">
          <a:xfrm>
            <a:off x="6814060" y="331932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データシートにデータを登録</a:t>
            </a:r>
            <a:endParaRPr lang="ja-JP" altLang="en-US" sz="900" b="1" dirty="0">
              <a:latin typeface="+mn-ea"/>
            </a:endParaRPr>
          </a:p>
        </p:txBody>
      </p:sp>
      <p:sp>
        <p:nvSpPr>
          <p:cNvPr id="59" name="角丸四角形 58"/>
          <p:cNvSpPr/>
          <p:nvPr/>
        </p:nvSpPr>
        <p:spPr bwMode="auto">
          <a:xfrm>
            <a:off x="6814060" y="420619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a:latin typeface="+mn-ea"/>
              </a:rPr>
              <a:t>機器一覧にターゲットとなる</a:t>
            </a:r>
          </a:p>
          <a:p>
            <a:pPr algn="ctr"/>
            <a:r>
              <a:rPr lang="en-US" altLang="ja-JP" sz="800" b="1">
                <a:latin typeface="+mn-ea"/>
              </a:rPr>
              <a:t>Linux</a:t>
            </a:r>
            <a:r>
              <a:rPr lang="ja-JP" altLang="en-US" sz="800" b="1">
                <a:latin typeface="+mn-ea"/>
              </a:rPr>
              <a:t>マシンを登録</a:t>
            </a:r>
            <a:endParaRPr lang="ja-JP" altLang="en-US" sz="800" b="1" dirty="0">
              <a:latin typeface="+mn-ea"/>
            </a:endParaRPr>
          </a:p>
        </p:txBody>
      </p:sp>
      <p:sp>
        <p:nvSpPr>
          <p:cNvPr id="27" name="角丸四角形 26"/>
          <p:cNvSpPr/>
          <p:nvPr/>
        </p:nvSpPr>
        <p:spPr bwMode="auto">
          <a:xfrm>
            <a:off x="459173" y="3356989"/>
            <a:ext cx="790508" cy="203653"/>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8" name="円形吹き出し 27"/>
          <p:cNvSpPr/>
          <p:nvPr/>
        </p:nvSpPr>
        <p:spPr bwMode="auto">
          <a:xfrm>
            <a:off x="1619590" y="3298908"/>
            <a:ext cx="301542" cy="312200"/>
          </a:xfrm>
          <a:prstGeom prst="wedgeEllipseCallout">
            <a:avLst>
              <a:gd name="adj1" fmla="val -170705"/>
              <a:gd name="adj2" fmla="val -402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smtClean="0">
              <a:latin typeface="+mn-ea"/>
            </a:endParaRPr>
          </a:p>
        </p:txBody>
      </p:sp>
      <p:sp>
        <p:nvSpPr>
          <p:cNvPr id="30" name="円形吹き出し 29"/>
          <p:cNvSpPr/>
          <p:nvPr/>
        </p:nvSpPr>
        <p:spPr bwMode="auto">
          <a:xfrm>
            <a:off x="3923910" y="4919547"/>
            <a:ext cx="559890" cy="540000"/>
          </a:xfrm>
          <a:prstGeom prst="wedgeEllipseCallout">
            <a:avLst>
              <a:gd name="adj1" fmla="val -191436"/>
              <a:gd name="adj2" fmla="val 3374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14849073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671493" y="2447581"/>
            <a:ext cx="5782487" cy="4077849"/>
          </a:xfrm>
          <a:prstGeom prst="rect">
            <a:avLst/>
          </a:prstGeom>
        </p:spPr>
      </p:pic>
      <p:sp>
        <p:nvSpPr>
          <p:cNvPr id="19"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en-US" altLang="ja-JP" dirty="0" smtClean="0"/>
              <a:t>Movement-Playbook</a:t>
            </a:r>
            <a:r>
              <a:rPr lang="ja-JP" altLang="en-US" dirty="0" smtClean="0"/>
              <a:t>紐付」への登録</a:t>
            </a:r>
            <a:endParaRPr lang="en-US" altLang="ja-JP" dirty="0"/>
          </a:p>
          <a:p>
            <a:pPr lvl="1"/>
            <a:r>
              <a:rPr lang="ja-JP" altLang="en-US" dirty="0"/>
              <a:t>次</a:t>
            </a:r>
            <a:r>
              <a:rPr lang="ja-JP" altLang="en-US" dirty="0" smtClean="0"/>
              <a:t>に登録した</a:t>
            </a:r>
            <a:r>
              <a:rPr lang="en-US" altLang="ja-JP" dirty="0" smtClean="0"/>
              <a:t>Playbook</a:t>
            </a:r>
            <a:r>
              <a:rPr lang="ja-JP" altLang="en-US" dirty="0"/>
              <a:t>を</a:t>
            </a:r>
            <a:r>
              <a:rPr lang="en-US" altLang="ja-JP" dirty="0"/>
              <a:t>Movement</a:t>
            </a:r>
            <a:r>
              <a:rPr lang="ja-JP" altLang="en-US" dirty="0"/>
              <a:t>に</a:t>
            </a:r>
            <a:r>
              <a:rPr lang="ja-JP" altLang="en-US" dirty="0" smtClean="0"/>
              <a:t>紐付けます。</a:t>
            </a:r>
            <a:endParaRPr lang="en-US" altLang="ja-JP" dirty="0" smtClean="0"/>
          </a:p>
          <a:p>
            <a:pPr marL="180000" lvl="1" indent="0">
              <a:buNone/>
            </a:pPr>
            <a:r>
              <a:rPr lang="en-US" altLang="ja-JP" dirty="0"/>
              <a:t> </a:t>
            </a:r>
            <a:r>
              <a:rPr lang="ja-JP" altLang="en-US" dirty="0" smtClean="0"/>
              <a:t>「</a:t>
            </a:r>
            <a:r>
              <a:rPr lang="en-US" altLang="ja-JP" dirty="0"/>
              <a:t>Ansible-Legacy</a:t>
            </a:r>
            <a:r>
              <a:rPr lang="ja-JP" altLang="en-US" dirty="0"/>
              <a:t>」メニューグループ </a:t>
            </a:r>
            <a:r>
              <a:rPr lang="en-US" altLang="ja-JP" dirty="0" smtClean="0"/>
              <a:t>&gt;&gt;</a:t>
            </a:r>
            <a:r>
              <a:rPr lang="ja-JP" altLang="en-US" dirty="0" smtClean="0"/>
              <a:t>「</a:t>
            </a:r>
            <a:r>
              <a:rPr lang="en-US" altLang="ja-JP" dirty="0" smtClean="0"/>
              <a:t>Movement-Playbook</a:t>
            </a:r>
            <a:r>
              <a:rPr lang="ja-JP" altLang="en-US" dirty="0" smtClean="0"/>
              <a:t>紐付」メニューをクリッ</a:t>
            </a:r>
            <a:endParaRPr lang="en-US" altLang="ja-JP" dirty="0" smtClean="0"/>
          </a:p>
          <a:p>
            <a:pPr marL="180000" lvl="1" indent="0">
              <a:buNone/>
            </a:pPr>
            <a:r>
              <a:rPr lang="en-US" altLang="ja-JP" dirty="0"/>
              <a:t> </a:t>
            </a:r>
            <a:r>
              <a:rPr lang="en-US" altLang="ja-JP" dirty="0" smtClean="0"/>
              <a:t>  </a:t>
            </a:r>
            <a:r>
              <a:rPr lang="ja-JP" altLang="en-US" dirty="0" smtClean="0"/>
              <a:t>ク</a:t>
            </a:r>
            <a:r>
              <a:rPr lang="ja-JP" altLang="en-US" dirty="0"/>
              <a:t>。各項目へ下表のように</a:t>
            </a:r>
            <a:r>
              <a:rPr lang="ja-JP" altLang="en-US" dirty="0" smtClean="0"/>
              <a:t>入力、選択し登録をクリックして</a:t>
            </a:r>
            <a:endParaRPr lang="en-US" altLang="ja-JP" dirty="0" smtClean="0"/>
          </a:p>
          <a:p>
            <a:pPr marL="180000" lvl="1" indent="0">
              <a:buNone/>
            </a:pPr>
            <a:r>
              <a:rPr lang="ja-JP" altLang="en-US" dirty="0"/>
              <a:t>　</a:t>
            </a:r>
            <a:r>
              <a:rPr lang="ja-JP" altLang="en-US" dirty="0" smtClean="0"/>
              <a:t>ください。</a:t>
            </a:r>
          </a:p>
        </p:txBody>
      </p:sp>
      <p:sp>
        <p:nvSpPr>
          <p:cNvPr id="22" name="角丸四角形 21"/>
          <p:cNvSpPr/>
          <p:nvPr/>
        </p:nvSpPr>
        <p:spPr bwMode="auto">
          <a:xfrm>
            <a:off x="1643505" y="4925589"/>
            <a:ext cx="3288546" cy="703309"/>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4" name="角丸四角形 23"/>
          <p:cNvSpPr/>
          <p:nvPr/>
        </p:nvSpPr>
        <p:spPr bwMode="auto">
          <a:xfrm>
            <a:off x="2519644" y="5796989"/>
            <a:ext cx="956519" cy="211111"/>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0" name="角丸四角形 29"/>
          <p:cNvSpPr/>
          <p:nvPr/>
        </p:nvSpPr>
        <p:spPr bwMode="auto">
          <a:xfrm>
            <a:off x="5641594" y="5424805"/>
            <a:ext cx="3312461" cy="779245"/>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smtClean="0">
                <a:solidFill>
                  <a:srgbClr val="FF0000"/>
                </a:solidFill>
                <a:latin typeface="+mn-ea"/>
              </a:rPr>
              <a:t>Movement</a:t>
            </a:r>
            <a:r>
              <a:rPr lang="ja-JP" altLang="en-US" sz="1200" dirty="0" smtClean="0">
                <a:solidFill>
                  <a:srgbClr val="FF0000"/>
                </a:solidFill>
                <a:latin typeface="+mn-ea"/>
              </a:rPr>
              <a:t>１つに対し複数の</a:t>
            </a:r>
            <a:r>
              <a:rPr lang="en-US" altLang="ja-JP" sz="1200" dirty="0" smtClean="0">
                <a:solidFill>
                  <a:srgbClr val="FF0000"/>
                </a:solidFill>
                <a:latin typeface="+mn-ea"/>
              </a:rPr>
              <a:t>Playbook</a:t>
            </a:r>
            <a:r>
              <a:rPr lang="ja-JP" altLang="en-US" sz="1200" dirty="0" smtClean="0">
                <a:solidFill>
                  <a:srgbClr val="FF0000"/>
                </a:solidFill>
                <a:latin typeface="+mn-ea"/>
              </a:rPr>
              <a:t>を</a:t>
            </a:r>
            <a:endParaRPr lang="en-US" altLang="ja-JP" sz="1200" dirty="0" smtClean="0">
              <a:solidFill>
                <a:srgbClr val="FF0000"/>
              </a:solidFill>
              <a:latin typeface="+mn-ea"/>
            </a:endParaRPr>
          </a:p>
          <a:p>
            <a:pPr algn="ctr"/>
            <a:r>
              <a:rPr lang="ja-JP" altLang="en-US" sz="1200" dirty="0" smtClean="0">
                <a:solidFill>
                  <a:srgbClr val="FF0000"/>
                </a:solidFill>
                <a:latin typeface="+mn-ea"/>
              </a:rPr>
              <a:t>登録する場合</a:t>
            </a:r>
            <a:r>
              <a:rPr lang="ja-JP" altLang="en-US" sz="1200" dirty="0">
                <a:solidFill>
                  <a:srgbClr val="FF0000"/>
                </a:solidFill>
                <a:latin typeface="+mn-ea"/>
              </a:rPr>
              <a:t>、</a:t>
            </a:r>
            <a:r>
              <a:rPr lang="ja-JP" altLang="en-US" sz="1200" dirty="0" smtClean="0">
                <a:solidFill>
                  <a:srgbClr val="FF0000"/>
                </a:solidFill>
                <a:latin typeface="+mn-ea"/>
              </a:rPr>
              <a:t>インクルード順序を指定</a:t>
            </a:r>
            <a:endParaRPr lang="en-US" altLang="ja-JP" sz="1200" dirty="0" smtClean="0">
              <a:solidFill>
                <a:srgbClr val="FF0000"/>
              </a:solidFill>
              <a:latin typeface="+mn-ea"/>
            </a:endParaRPr>
          </a:p>
          <a:p>
            <a:pPr algn="ctr"/>
            <a:r>
              <a:rPr lang="ja-JP" altLang="en-US" sz="1200" dirty="0" smtClean="0">
                <a:solidFill>
                  <a:srgbClr val="FF0000"/>
                </a:solidFill>
                <a:latin typeface="+mn-ea"/>
              </a:rPr>
              <a:t>１：１の場合は</a:t>
            </a:r>
            <a:r>
              <a:rPr lang="en-US" altLang="ja-JP" sz="1200" dirty="0" smtClean="0">
                <a:solidFill>
                  <a:srgbClr val="FF0000"/>
                </a:solidFill>
                <a:latin typeface="+mn-ea"/>
              </a:rPr>
              <a:t>1</a:t>
            </a:r>
            <a:r>
              <a:rPr lang="ja-JP" altLang="en-US" sz="1200" dirty="0" smtClean="0">
                <a:solidFill>
                  <a:srgbClr val="FF0000"/>
                </a:solidFill>
                <a:latin typeface="+mn-ea"/>
              </a:rPr>
              <a:t>を入力してください。</a:t>
            </a:r>
            <a:endParaRPr lang="en-US" altLang="ja-JP" sz="1200" dirty="0" smtClean="0">
              <a:solidFill>
                <a:srgbClr val="FF0000"/>
              </a:solidFill>
              <a:latin typeface="+mn-ea"/>
            </a:endParaRPr>
          </a:p>
        </p:txBody>
      </p:sp>
      <p:sp>
        <p:nvSpPr>
          <p:cNvPr id="36" name="円形吹き出し 35"/>
          <p:cNvSpPr/>
          <p:nvPr/>
        </p:nvSpPr>
        <p:spPr bwMode="auto">
          <a:xfrm>
            <a:off x="3620987" y="5755654"/>
            <a:ext cx="301542" cy="312200"/>
          </a:xfrm>
          <a:prstGeom prst="wedgeEllipseCallout">
            <a:avLst>
              <a:gd name="adj1" fmla="val -99030"/>
              <a:gd name="adj2" fmla="val -1367"/>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3</a:t>
            </a:r>
            <a:endParaRPr kumimoji="1" lang="ja-JP" altLang="en-US" sz="1400" b="1" dirty="0" smtClean="0">
              <a:latin typeface="+mn-ea"/>
            </a:endParaRPr>
          </a:p>
        </p:txBody>
      </p:sp>
      <p:sp>
        <p:nvSpPr>
          <p:cNvPr id="23" name="角丸四角形 22"/>
          <p:cNvSpPr/>
          <p:nvPr/>
        </p:nvSpPr>
        <p:spPr bwMode="auto">
          <a:xfrm>
            <a:off x="179512" y="4007941"/>
            <a:ext cx="6490792" cy="749557"/>
          </a:xfrm>
          <a:prstGeom prst="roundRect">
            <a:avLst>
              <a:gd name="adj" fmla="val 7533"/>
            </a:avLst>
          </a:prstGeom>
          <a:solidFill>
            <a:schemeClr val="bg1"/>
          </a:solidFill>
          <a:ln w="28575">
            <a:solidFill>
              <a:srgbClr val="FF000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kumimoji="1" lang="ja-JP" altLang="en-US" sz="1400" dirty="0" smtClean="0">
              <a:latin typeface="+mn-ea"/>
            </a:endParaRPr>
          </a:p>
        </p:txBody>
      </p:sp>
      <p:graphicFrame>
        <p:nvGraphicFramePr>
          <p:cNvPr id="25" name="表 24"/>
          <p:cNvGraphicFramePr>
            <a:graphicFrameLocks noGrp="1"/>
          </p:cNvGraphicFramePr>
          <p:nvPr>
            <p:extLst>
              <p:ext uri="{D42A27DB-BD31-4B8C-83A1-F6EECF244321}">
                <p14:modId xmlns:p14="http://schemas.microsoft.com/office/powerpoint/2010/main" val="2748946243"/>
              </p:ext>
            </p:extLst>
          </p:nvPr>
        </p:nvGraphicFramePr>
        <p:xfrm>
          <a:off x="252612" y="4071786"/>
          <a:ext cx="6344592" cy="548640"/>
        </p:xfrm>
        <a:graphic>
          <a:graphicData uri="http://schemas.openxmlformats.org/drawingml/2006/table">
            <a:tbl>
              <a:tblPr firstRow="1" bandRow="1">
                <a:tableStyleId>{5C22544A-7EE6-4342-B048-85BDC9FD1C3A}</a:tableStyleId>
              </a:tblPr>
              <a:tblGrid>
                <a:gridCol w="2013946">
                  <a:extLst>
                    <a:ext uri="{9D8B030D-6E8A-4147-A177-3AD203B41FA5}">
                      <a16:colId xmlns:a16="http://schemas.microsoft.com/office/drawing/2014/main" val="2883640048"/>
                    </a:ext>
                  </a:extLst>
                </a:gridCol>
                <a:gridCol w="2800446">
                  <a:extLst>
                    <a:ext uri="{9D8B030D-6E8A-4147-A177-3AD203B41FA5}">
                      <a16:colId xmlns:a16="http://schemas.microsoft.com/office/drawing/2014/main" val="1123245703"/>
                    </a:ext>
                  </a:extLst>
                </a:gridCol>
                <a:gridCol w="1530200">
                  <a:extLst>
                    <a:ext uri="{9D8B030D-6E8A-4147-A177-3AD203B41FA5}">
                      <a16:colId xmlns:a16="http://schemas.microsoft.com/office/drawing/2014/main" val="3126968580"/>
                    </a:ext>
                  </a:extLst>
                </a:gridCol>
              </a:tblGrid>
              <a:tr h="250027">
                <a:tc>
                  <a:txBody>
                    <a:bodyPr/>
                    <a:lstStyle/>
                    <a:p>
                      <a:pPr algn="ctr"/>
                      <a:r>
                        <a:rPr kumimoji="1" lang="en-US" altLang="ja-JP" sz="1200" dirty="0" smtClean="0">
                          <a:solidFill>
                            <a:schemeClr val="bg1"/>
                          </a:solidFill>
                          <a:latin typeface="+mn-lt"/>
                        </a:rPr>
                        <a:t>Movement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smtClean="0">
                          <a:solidFill>
                            <a:schemeClr val="bg1"/>
                          </a:solidFill>
                          <a:latin typeface="+mn-lt"/>
                        </a:rPr>
                        <a:t>Playbook</a:t>
                      </a:r>
                      <a:r>
                        <a:rPr kumimoji="1" lang="ja-JP" altLang="en-US" sz="1200" dirty="0" smtClean="0">
                          <a:solidFill>
                            <a:schemeClr val="bg1"/>
                          </a:solidFill>
                          <a:latin typeface="+mn-lt"/>
                        </a:rPr>
                        <a:t>素材</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インクルード順序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50027">
                <a:tc>
                  <a:txBody>
                    <a:bodyPr/>
                    <a:lstStyle/>
                    <a:p>
                      <a:pPr algn="ctr"/>
                      <a:r>
                        <a:rPr kumimoji="1" lang="ja-JP" altLang="en-US" sz="1200" b="0" dirty="0" smtClean="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err="1" smtClean="0">
                          <a:solidFill>
                            <a:schemeClr val="tx1"/>
                          </a:solidFill>
                          <a:latin typeface="+mn-lt"/>
                        </a:rPr>
                        <a:t>yum_package_install</a:t>
                      </a:r>
                      <a:endParaRPr kumimoji="1" lang="en-US" altLang="ja-JP" sz="12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smtClean="0">
                          <a:solidFill>
                            <a:schemeClr val="tx1"/>
                          </a:solidFill>
                          <a:latin typeface="+mn-lt"/>
                        </a:rPr>
                        <a:t>1</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31" name="円形吹き出し 30"/>
          <p:cNvSpPr/>
          <p:nvPr/>
        </p:nvSpPr>
        <p:spPr bwMode="auto">
          <a:xfrm>
            <a:off x="81882" y="4654485"/>
            <a:ext cx="301542" cy="312200"/>
          </a:xfrm>
          <a:prstGeom prst="wedgeEllipseCallout">
            <a:avLst>
              <a:gd name="adj1" fmla="val 482133"/>
              <a:gd name="adj2" fmla="val 11712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
        <p:nvSpPr>
          <p:cNvPr id="46" name="タイトル 1"/>
          <p:cNvSpPr>
            <a:spLocks noGrp="1"/>
          </p:cNvSpPr>
          <p:nvPr>
            <p:ph type="title"/>
          </p:nvPr>
        </p:nvSpPr>
        <p:spPr>
          <a:xfrm>
            <a:off x="107380" y="115200"/>
            <a:ext cx="9001250" cy="468000"/>
          </a:xfrm>
        </p:spPr>
        <p:txBody>
          <a:bodyPr>
            <a:normAutofit fontScale="90000"/>
          </a:bodyPr>
          <a:lstStyle/>
          <a:p>
            <a:r>
              <a:rPr lang="en-US" altLang="ja-JP" dirty="0"/>
              <a:t>3.1</a:t>
            </a:r>
            <a:r>
              <a:rPr lang="ja-JP" altLang="en-US" dirty="0"/>
              <a:t> </a:t>
            </a:r>
            <a:r>
              <a:rPr lang="en-US" altLang="ja-JP" dirty="0"/>
              <a:t>Playbook</a:t>
            </a:r>
            <a:r>
              <a:rPr lang="ja-JP" altLang="en-US" dirty="0"/>
              <a:t>をアップロードしてジョブ</a:t>
            </a:r>
            <a:r>
              <a:rPr lang="en-US" altLang="ja-JP" dirty="0"/>
              <a:t>(Movement)</a:t>
            </a:r>
            <a:r>
              <a:rPr lang="ja-JP" altLang="en-US" dirty="0"/>
              <a:t>に紐付け </a:t>
            </a:r>
            <a:r>
              <a:rPr lang="en-US" altLang="ja-JP" dirty="0" smtClean="0"/>
              <a:t>(5/5)</a:t>
            </a:r>
            <a:endParaRPr lang="ja-JP" altLang="en-US" dirty="0"/>
          </a:p>
        </p:txBody>
      </p:sp>
      <p:sp>
        <p:nvSpPr>
          <p:cNvPr id="47" name="正方形/長方形 46"/>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8" name="角丸四角形 47"/>
          <p:cNvSpPr/>
          <p:nvPr/>
        </p:nvSpPr>
        <p:spPr bwMode="auto">
          <a:xfrm>
            <a:off x="6814060" y="1983693"/>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Playbook</a:t>
            </a:r>
            <a:r>
              <a:rPr lang="ja-JP" altLang="en-US" sz="900" b="1" dirty="0">
                <a:solidFill>
                  <a:srgbClr val="FF0000"/>
                </a:solidFill>
                <a:latin typeface="+mn-ea"/>
              </a:rPr>
              <a:t>をアップロードして</a:t>
            </a:r>
          </a:p>
          <a:p>
            <a:pPr algn="ctr"/>
            <a:r>
              <a:rPr lang="ja-JP" altLang="en-US" sz="900" b="1" dirty="0">
                <a:solidFill>
                  <a:srgbClr val="FF0000"/>
                </a:solidFill>
                <a:latin typeface="+mn-ea"/>
              </a:rPr>
              <a:t>ジョブ</a:t>
            </a:r>
            <a:r>
              <a:rPr lang="en-US" altLang="ja-JP" sz="900" b="1" dirty="0">
                <a:solidFill>
                  <a:srgbClr val="FF0000"/>
                </a:solidFill>
                <a:latin typeface="+mn-ea"/>
              </a:rPr>
              <a:t>(Movement)</a:t>
            </a:r>
            <a:r>
              <a:rPr lang="ja-JP" altLang="en-US" sz="900" b="1" dirty="0">
                <a:solidFill>
                  <a:srgbClr val="FF0000"/>
                </a:solidFill>
                <a:latin typeface="+mn-ea"/>
              </a:rPr>
              <a:t>に紐付け</a:t>
            </a:r>
          </a:p>
        </p:txBody>
      </p:sp>
      <p:sp>
        <p:nvSpPr>
          <p:cNvPr id="49" name="角丸四角形 48"/>
          <p:cNvSpPr/>
          <p:nvPr/>
        </p:nvSpPr>
        <p:spPr bwMode="auto">
          <a:xfrm>
            <a:off x="6814060" y="2432455"/>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endParaRPr lang="en-US" altLang="ja-JP" sz="900" b="1" dirty="0">
              <a:latin typeface="+mn-ea"/>
            </a:endParaRPr>
          </a:p>
          <a:p>
            <a:pPr algn="ctr"/>
            <a:r>
              <a:rPr lang="ja-JP" altLang="en-US" sz="900" b="1" dirty="0">
                <a:latin typeface="+mn-ea"/>
              </a:rPr>
              <a:t>ジョブフロー</a:t>
            </a:r>
            <a:r>
              <a:rPr lang="en-US" altLang="ja-JP" sz="900" b="1" dirty="0">
                <a:latin typeface="+mn-ea"/>
              </a:rPr>
              <a:t>(Conductor)</a:t>
            </a:r>
            <a:r>
              <a:rPr lang="ja-JP" altLang="en-US" sz="900" b="1" dirty="0" smtClean="0">
                <a:latin typeface="+mn-ea"/>
              </a:rPr>
              <a:t>に組込み</a:t>
            </a:r>
            <a:endParaRPr lang="ja-JP" altLang="en-US" sz="900" b="1" dirty="0">
              <a:latin typeface="+mn-ea"/>
            </a:endParaRPr>
          </a:p>
        </p:txBody>
      </p:sp>
      <p:sp>
        <p:nvSpPr>
          <p:cNvPr id="50" name="角丸四角形 49"/>
          <p:cNvSpPr/>
          <p:nvPr/>
        </p:nvSpPr>
        <p:spPr bwMode="auto">
          <a:xfrm>
            <a:off x="6814060" y="2875891"/>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にデータシート</a:t>
            </a:r>
            <a:r>
              <a:rPr lang="ja-JP" altLang="en-US" sz="900" b="1" dirty="0" smtClean="0">
                <a:latin typeface="+mn-ea"/>
              </a:rPr>
              <a:t>と</a:t>
            </a:r>
            <a:endParaRPr lang="en-US" altLang="ja-JP" sz="900" b="1" dirty="0" smtClean="0">
              <a:latin typeface="+mn-ea"/>
            </a:endParaRPr>
          </a:p>
          <a:p>
            <a:pPr algn="ctr"/>
            <a:r>
              <a:rPr lang="ja-JP" altLang="en-US" sz="900" b="1" dirty="0" smtClean="0">
                <a:latin typeface="+mn-ea"/>
              </a:rPr>
              <a:t>パラメータシート</a:t>
            </a:r>
            <a:r>
              <a:rPr lang="ja-JP" altLang="en-US" sz="900" b="1" dirty="0">
                <a:latin typeface="+mn-ea"/>
              </a:rPr>
              <a:t>を設定</a:t>
            </a:r>
          </a:p>
        </p:txBody>
      </p:sp>
      <p:sp>
        <p:nvSpPr>
          <p:cNvPr id="51" name="角丸四角形 50"/>
          <p:cNvSpPr/>
          <p:nvPr/>
        </p:nvSpPr>
        <p:spPr bwMode="auto">
          <a:xfrm>
            <a:off x="6814060" y="376276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a:t>
            </a:r>
            <a:r>
              <a:rPr lang="ja-JP" altLang="en-US" sz="900" b="1" dirty="0" smtClean="0">
                <a:latin typeface="+mn-ea"/>
              </a:rPr>
              <a:t>紐付け</a:t>
            </a:r>
            <a:endParaRPr lang="ja-JP" altLang="en-US" sz="900" b="1" dirty="0">
              <a:latin typeface="+mn-ea"/>
            </a:endParaRPr>
          </a:p>
        </p:txBody>
      </p:sp>
      <p:sp>
        <p:nvSpPr>
          <p:cNvPr id="52" name="角丸四角形 51"/>
          <p:cNvSpPr/>
          <p:nvPr/>
        </p:nvSpPr>
        <p:spPr bwMode="auto">
          <a:xfrm>
            <a:off x="6814060" y="331932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データシートにデータを登録</a:t>
            </a:r>
          </a:p>
        </p:txBody>
      </p:sp>
      <p:sp>
        <p:nvSpPr>
          <p:cNvPr id="53" name="角丸四角形 52"/>
          <p:cNvSpPr/>
          <p:nvPr/>
        </p:nvSpPr>
        <p:spPr bwMode="auto">
          <a:xfrm>
            <a:off x="6814060" y="420619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a:latin typeface="+mn-ea"/>
              </a:rPr>
              <a:t>機器一覧にターゲットとなる</a:t>
            </a:r>
          </a:p>
          <a:p>
            <a:pPr algn="ctr"/>
            <a:r>
              <a:rPr lang="en-US" altLang="ja-JP" sz="800" b="1">
                <a:latin typeface="+mn-ea"/>
              </a:rPr>
              <a:t>Linux</a:t>
            </a:r>
            <a:r>
              <a:rPr lang="ja-JP" altLang="en-US" sz="800" b="1">
                <a:latin typeface="+mn-ea"/>
              </a:rPr>
              <a:t>マシンを登録</a:t>
            </a:r>
            <a:endParaRPr lang="ja-JP" altLang="en-US" sz="800" b="1" dirty="0">
              <a:latin typeface="+mn-ea"/>
            </a:endParaRPr>
          </a:p>
        </p:txBody>
      </p:sp>
      <p:sp>
        <p:nvSpPr>
          <p:cNvPr id="26" name="角丸四角形 25"/>
          <p:cNvSpPr/>
          <p:nvPr/>
        </p:nvSpPr>
        <p:spPr bwMode="auto">
          <a:xfrm>
            <a:off x="628294" y="3492324"/>
            <a:ext cx="848479" cy="270439"/>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7" name="円形吹き出し 26"/>
          <p:cNvSpPr/>
          <p:nvPr/>
        </p:nvSpPr>
        <p:spPr bwMode="auto">
          <a:xfrm>
            <a:off x="1764842" y="3454749"/>
            <a:ext cx="301542" cy="312200"/>
          </a:xfrm>
          <a:prstGeom prst="wedgeEllipseCallout">
            <a:avLst>
              <a:gd name="adj1" fmla="val -143137"/>
              <a:gd name="adj2" fmla="val 129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smtClean="0">
              <a:latin typeface="+mn-ea"/>
            </a:endParaRPr>
          </a:p>
        </p:txBody>
      </p:sp>
      <p:sp>
        <p:nvSpPr>
          <p:cNvPr id="29" name="円形吹き出し 28"/>
          <p:cNvSpPr/>
          <p:nvPr/>
        </p:nvSpPr>
        <p:spPr bwMode="auto">
          <a:xfrm>
            <a:off x="5315896" y="5059385"/>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28636126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666694" y="2514656"/>
            <a:ext cx="5687085" cy="3938532"/>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smtClean="0"/>
              <a:t>3.2</a:t>
            </a:r>
            <a:r>
              <a:rPr lang="ja-JP" altLang="en-US" sz="2200" dirty="0" smtClean="0"/>
              <a:t> ジョブ</a:t>
            </a:r>
            <a:r>
              <a:rPr lang="en-US" altLang="ja-JP" sz="2200" dirty="0"/>
              <a:t>(Movement)</a:t>
            </a:r>
            <a:r>
              <a:rPr lang="ja-JP" altLang="en-US" sz="2200" dirty="0" smtClean="0"/>
              <a:t>をジョブフロー</a:t>
            </a:r>
            <a:r>
              <a:rPr lang="en-US" altLang="ja-JP" sz="2200" dirty="0"/>
              <a:t>(Conductor)</a:t>
            </a:r>
            <a:r>
              <a:rPr lang="ja-JP" altLang="en-US" sz="2200" dirty="0"/>
              <a:t>に</a:t>
            </a:r>
            <a:r>
              <a:rPr lang="ja-JP" altLang="en-US" sz="2200" dirty="0" smtClean="0"/>
              <a:t>組込み</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en-US" altLang="ja-JP" dirty="0" smtClean="0"/>
              <a:t>Conductor</a:t>
            </a:r>
            <a:r>
              <a:rPr lang="ja-JP" altLang="en-US" dirty="0" smtClean="0"/>
              <a:t>」を作成する</a:t>
            </a:r>
            <a:endParaRPr lang="en-US" altLang="ja-JP" dirty="0" smtClean="0"/>
          </a:p>
          <a:p>
            <a:pPr lvl="1"/>
            <a:r>
              <a:rPr lang="ja-JP" altLang="en-US" dirty="0"/>
              <a:t>次に</a:t>
            </a:r>
            <a:r>
              <a:rPr lang="en-US" altLang="ja-JP" dirty="0"/>
              <a:t>Movement</a:t>
            </a:r>
            <a:r>
              <a:rPr lang="ja-JP" altLang="en-US" dirty="0"/>
              <a:t>を</a:t>
            </a:r>
            <a:r>
              <a:rPr lang="en-US" altLang="ja-JP" dirty="0"/>
              <a:t>Conductor</a:t>
            </a:r>
            <a:r>
              <a:rPr lang="ja-JP" altLang="en-US" dirty="0"/>
              <a:t>に組み込んで</a:t>
            </a:r>
            <a:r>
              <a:rPr lang="ja-JP" altLang="en-US" dirty="0" smtClean="0"/>
              <a:t>いきます。</a:t>
            </a:r>
            <a:endParaRPr lang="en-US" altLang="ja-JP" dirty="0" smtClean="0"/>
          </a:p>
          <a:p>
            <a:pPr marL="180000" lvl="1" indent="0">
              <a:buNone/>
            </a:pPr>
            <a:r>
              <a:rPr lang="en-US" altLang="ja-JP" dirty="0"/>
              <a:t> </a:t>
            </a:r>
            <a:r>
              <a:rPr lang="ja-JP" altLang="en-US" dirty="0" smtClean="0"/>
              <a:t>「</a:t>
            </a:r>
            <a:r>
              <a:rPr lang="en-US" altLang="ja-JP" dirty="0" smtClean="0"/>
              <a:t>Conductor</a:t>
            </a:r>
            <a:r>
              <a:rPr lang="ja-JP" altLang="en-US" dirty="0" smtClean="0"/>
              <a:t>」メニューグループ </a:t>
            </a:r>
            <a:r>
              <a:rPr lang="en-US" altLang="ja-JP" dirty="0" smtClean="0"/>
              <a:t>&gt;&gt;</a:t>
            </a:r>
            <a:r>
              <a:rPr lang="ja-JP" altLang="en-US" dirty="0" smtClean="0"/>
              <a:t>「</a:t>
            </a:r>
            <a:r>
              <a:rPr lang="en-US" altLang="ja-JP" dirty="0" smtClean="0"/>
              <a:t>Conductor</a:t>
            </a:r>
            <a:r>
              <a:rPr lang="ja-JP" altLang="en-US" dirty="0" smtClean="0"/>
              <a:t>クラス編集」メニューを</a:t>
            </a:r>
            <a:r>
              <a:rPr lang="ja-JP" altLang="en-US" dirty="0"/>
              <a:t>クリック</a:t>
            </a:r>
            <a:r>
              <a:rPr lang="ja-JP" altLang="en-US" dirty="0" smtClean="0"/>
              <a:t>。</a:t>
            </a:r>
            <a:endParaRPr lang="en-US" altLang="ja-JP" dirty="0" smtClean="0"/>
          </a:p>
          <a:p>
            <a:pPr marL="180000" lvl="1" indent="0">
              <a:buNone/>
            </a:pPr>
            <a:r>
              <a:rPr lang="ja-JP" altLang="en-US" dirty="0" smtClean="0"/>
              <a:t>  下記の順番の通り入力、移動、連結させ登録をクリックして</a:t>
            </a:r>
            <a:endParaRPr lang="en-US" altLang="ja-JP" dirty="0" smtClean="0"/>
          </a:p>
          <a:p>
            <a:pPr marL="180000" lvl="1" indent="0">
              <a:buNone/>
            </a:pPr>
            <a:r>
              <a:rPr lang="en-US" altLang="ja-JP" dirty="0"/>
              <a:t> </a:t>
            </a:r>
            <a:r>
              <a:rPr lang="en-US" altLang="ja-JP" dirty="0" smtClean="0"/>
              <a:t> </a:t>
            </a:r>
            <a:r>
              <a:rPr lang="ja-JP" altLang="en-US" dirty="0" smtClean="0"/>
              <a:t>ください。</a:t>
            </a:r>
            <a:endParaRPr lang="ja-JP" altLang="en-US" dirty="0"/>
          </a:p>
        </p:txBody>
      </p:sp>
      <p:sp>
        <p:nvSpPr>
          <p:cNvPr id="24" name="角丸四角形 23"/>
          <p:cNvSpPr/>
          <p:nvPr/>
        </p:nvSpPr>
        <p:spPr bwMode="auto">
          <a:xfrm>
            <a:off x="4954486" y="4829724"/>
            <a:ext cx="1399294" cy="978081"/>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6" name="角丸四角形 25"/>
          <p:cNvSpPr/>
          <p:nvPr/>
        </p:nvSpPr>
        <p:spPr bwMode="auto">
          <a:xfrm>
            <a:off x="1441941" y="6159863"/>
            <a:ext cx="524347" cy="163483"/>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grpSp>
        <p:nvGrpSpPr>
          <p:cNvPr id="11" name="グループ化 10"/>
          <p:cNvGrpSpPr/>
          <p:nvPr/>
        </p:nvGrpSpPr>
        <p:grpSpPr>
          <a:xfrm rot="1073295">
            <a:off x="3418640" y="3507070"/>
            <a:ext cx="1611019" cy="1593422"/>
            <a:chOff x="3373498" y="2279995"/>
            <a:chExt cx="1507240" cy="1632879"/>
          </a:xfrm>
        </p:grpSpPr>
        <p:grpSp>
          <p:nvGrpSpPr>
            <p:cNvPr id="7" name="グループ化 6"/>
            <p:cNvGrpSpPr/>
            <p:nvPr/>
          </p:nvGrpSpPr>
          <p:grpSpPr>
            <a:xfrm rot="19124835" flipH="1">
              <a:off x="3373498" y="2279995"/>
              <a:ext cx="1507240" cy="1632879"/>
              <a:chOff x="5269232" y="4315995"/>
              <a:chExt cx="3354029" cy="2340693"/>
            </a:xfrm>
          </p:grpSpPr>
          <p:sp>
            <p:nvSpPr>
              <p:cNvPr id="8" name="図形 7"/>
              <p:cNvSpPr/>
              <p:nvPr/>
            </p:nvSpPr>
            <p:spPr>
              <a:xfrm rot="21129319">
                <a:off x="5269232" y="4315995"/>
                <a:ext cx="2748446" cy="2340693"/>
              </a:xfrm>
              <a:prstGeom prst="swooshArrow">
                <a:avLst>
                  <a:gd name="adj1" fmla="val 21416"/>
                  <a:gd name="adj2" fmla="val 25000"/>
                </a:avLst>
              </a:prstGeom>
              <a:solidFill>
                <a:schemeClr val="accent2">
                  <a:lumMod val="60000"/>
                  <a:lumOff val="40000"/>
                </a:schemeClr>
              </a:solidFill>
              <a:ln w="28575">
                <a:solidFill>
                  <a:srgbClr val="FF0000"/>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フリーフォーム 9"/>
              <p:cNvSpPr/>
              <p:nvPr/>
            </p:nvSpPr>
            <p:spPr>
              <a:xfrm>
                <a:off x="7482043" y="5069782"/>
                <a:ext cx="1141218" cy="1315967"/>
              </a:xfrm>
              <a:custGeom>
                <a:avLst/>
                <a:gdLst>
                  <a:gd name="connsiteX0" fmla="*/ 190207 w 1141218"/>
                  <a:gd name="connsiteY0" fmla="*/ 0 h 1315967"/>
                  <a:gd name="connsiteX1" fmla="*/ 1141218 w 1141218"/>
                  <a:gd name="connsiteY1" fmla="*/ 0 h 1315967"/>
                  <a:gd name="connsiteX2" fmla="*/ 1141218 w 1141218"/>
                  <a:gd name="connsiteY2" fmla="*/ 0 h 1315967"/>
                  <a:gd name="connsiteX3" fmla="*/ 1141218 w 1141218"/>
                  <a:gd name="connsiteY3" fmla="*/ 1125760 h 1315967"/>
                  <a:gd name="connsiteX4" fmla="*/ 951011 w 1141218"/>
                  <a:gd name="connsiteY4" fmla="*/ 1315967 h 1315967"/>
                  <a:gd name="connsiteX5" fmla="*/ 0 w 1141218"/>
                  <a:gd name="connsiteY5" fmla="*/ 1315967 h 1315967"/>
                  <a:gd name="connsiteX6" fmla="*/ 0 w 1141218"/>
                  <a:gd name="connsiteY6" fmla="*/ 1315967 h 1315967"/>
                  <a:gd name="connsiteX7" fmla="*/ 0 w 1141218"/>
                  <a:gd name="connsiteY7" fmla="*/ 190207 h 1315967"/>
                  <a:gd name="connsiteX8" fmla="*/ 190207 w 1141218"/>
                  <a:gd name="connsiteY8" fmla="*/ 0 h 13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218" h="1315967">
                    <a:moveTo>
                      <a:pt x="190207" y="0"/>
                    </a:moveTo>
                    <a:lnTo>
                      <a:pt x="1141218" y="0"/>
                    </a:lnTo>
                    <a:lnTo>
                      <a:pt x="1141218" y="0"/>
                    </a:lnTo>
                    <a:lnTo>
                      <a:pt x="1141218" y="1125760"/>
                    </a:lnTo>
                    <a:cubicBezTo>
                      <a:pt x="1141218" y="1230808"/>
                      <a:pt x="1056059" y="1315967"/>
                      <a:pt x="951011" y="1315967"/>
                    </a:cubicBezTo>
                    <a:lnTo>
                      <a:pt x="0" y="1315967"/>
                    </a:lnTo>
                    <a:lnTo>
                      <a:pt x="0" y="1315967"/>
                    </a:lnTo>
                    <a:lnTo>
                      <a:pt x="0" y="190207"/>
                    </a:lnTo>
                    <a:cubicBezTo>
                      <a:pt x="0" y="85159"/>
                      <a:pt x="85159" y="0"/>
                      <a:pt x="190207" y="0"/>
                    </a:cubicBez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5710" tIns="55710" rIns="167581" bIns="55710" numCol="1" spcCol="1270" anchor="t" anchorCtr="0">
                <a:noAutofit/>
              </a:bodyPr>
              <a:lstStyle/>
              <a:p>
                <a:pPr lvl="0" algn="r" defTabSz="622300">
                  <a:lnSpc>
                    <a:spcPct val="90000"/>
                  </a:lnSpc>
                  <a:spcBef>
                    <a:spcPct val="0"/>
                  </a:spcBef>
                  <a:spcAft>
                    <a:spcPct val="35000"/>
                  </a:spcAft>
                </a:pPr>
                <a:endParaRPr kumimoji="1" lang="ja-JP" altLang="en-US" sz="1400" kern="1200" dirty="0"/>
              </a:p>
            </p:txBody>
          </p:sp>
        </p:grpSp>
        <p:sp>
          <p:nvSpPr>
            <p:cNvPr id="32" name="フローチャート: 代替処理 31"/>
            <p:cNvSpPr/>
            <p:nvPr/>
          </p:nvSpPr>
          <p:spPr bwMode="auto">
            <a:xfrm rot="21424891">
              <a:off x="3420036" y="2646713"/>
              <a:ext cx="1285793" cy="310646"/>
            </a:xfrm>
            <a:prstGeom prst="flowChartAlternateProcess">
              <a:avLst/>
            </a:prstGeom>
            <a:no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800" b="1" dirty="0" smtClean="0">
                  <a:solidFill>
                    <a:schemeClr val="bg2"/>
                  </a:solidFill>
                  <a:latin typeface="+mn-ea"/>
                </a:rPr>
                <a:t>ドラッグ＆ドロップ</a:t>
              </a:r>
              <a:endParaRPr lang="en-US" altLang="ja-JP" sz="800" b="1" dirty="0" smtClean="0">
                <a:solidFill>
                  <a:schemeClr val="bg2"/>
                </a:solidFill>
                <a:latin typeface="+mn-ea"/>
              </a:endParaRPr>
            </a:p>
          </p:txBody>
        </p:sp>
      </p:grpSp>
      <p:sp>
        <p:nvSpPr>
          <p:cNvPr id="34" name="角丸四角形 33"/>
          <p:cNvSpPr/>
          <p:nvPr/>
        </p:nvSpPr>
        <p:spPr bwMode="auto">
          <a:xfrm>
            <a:off x="4968283" y="3234887"/>
            <a:ext cx="1408789" cy="176133"/>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3" name="テキスト ボックス 32"/>
          <p:cNvSpPr txBox="1"/>
          <p:nvPr/>
        </p:nvSpPr>
        <p:spPr>
          <a:xfrm>
            <a:off x="3032923" y="3190746"/>
            <a:ext cx="1868329" cy="276999"/>
          </a:xfrm>
          <a:prstGeom prst="rect">
            <a:avLst/>
          </a:prstGeom>
          <a:noFill/>
        </p:spPr>
        <p:txBody>
          <a:bodyPr wrap="square" rtlCol="0">
            <a:spAutoFit/>
          </a:bodyPr>
          <a:lstStyle/>
          <a:p>
            <a:pPr algn="ctr"/>
            <a:r>
              <a:rPr kumimoji="1" lang="ja-JP" altLang="en-US" sz="1200" dirty="0" smtClean="0">
                <a:solidFill>
                  <a:srgbClr val="FF0000"/>
                </a:solidFill>
              </a:rPr>
              <a:t>作業説明等の文字入力可</a:t>
            </a:r>
            <a:endParaRPr kumimoji="1" lang="ja-JP" altLang="en-US" sz="1200" dirty="0">
              <a:solidFill>
                <a:srgbClr val="FF0000"/>
              </a:solidFill>
            </a:endParaRPr>
          </a:p>
        </p:txBody>
      </p:sp>
      <p:cxnSp>
        <p:nvCxnSpPr>
          <p:cNvPr id="37" name="直線コネクタ 36"/>
          <p:cNvCxnSpPr/>
          <p:nvPr/>
        </p:nvCxnSpPr>
        <p:spPr bwMode="auto">
          <a:xfrm>
            <a:off x="4820153" y="3438066"/>
            <a:ext cx="433275" cy="124457"/>
          </a:xfrm>
          <a:prstGeom prst="line">
            <a:avLst/>
          </a:prstGeom>
          <a:solidFill>
            <a:schemeClr val="bg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38" name="直線コネクタ 37"/>
          <p:cNvCxnSpPr/>
          <p:nvPr/>
        </p:nvCxnSpPr>
        <p:spPr bwMode="auto">
          <a:xfrm>
            <a:off x="3086458" y="3438065"/>
            <a:ext cx="1755288" cy="0"/>
          </a:xfrm>
          <a:prstGeom prst="lin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9" name="正方形/長方形 38"/>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 39"/>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Playbook</a:t>
            </a:r>
            <a:r>
              <a:rPr lang="ja-JP" altLang="en-US" sz="900" b="1" dirty="0">
                <a:latin typeface="+mn-ea"/>
              </a:rPr>
              <a:t>をアップロードして</a:t>
            </a:r>
          </a:p>
          <a:p>
            <a:pPr algn="ctr"/>
            <a:r>
              <a:rPr lang="ja-JP" altLang="en-US" sz="900" b="1" dirty="0">
                <a:latin typeface="+mn-ea"/>
              </a:rPr>
              <a:t>ジョブ</a:t>
            </a:r>
            <a:r>
              <a:rPr lang="en-US" altLang="ja-JP" sz="900" b="1" dirty="0">
                <a:latin typeface="+mn-ea"/>
              </a:rPr>
              <a:t>(Movement)</a:t>
            </a:r>
            <a:r>
              <a:rPr lang="ja-JP" altLang="en-US" sz="900" b="1" dirty="0">
                <a:latin typeface="+mn-ea"/>
              </a:rPr>
              <a:t>に紐付け</a:t>
            </a:r>
          </a:p>
        </p:txBody>
      </p:sp>
      <p:sp>
        <p:nvSpPr>
          <p:cNvPr id="41" name="角丸四角形 40"/>
          <p:cNvSpPr/>
          <p:nvPr/>
        </p:nvSpPr>
        <p:spPr bwMode="auto">
          <a:xfrm>
            <a:off x="6814060" y="2432455"/>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a:t>
            </a:r>
            <a:r>
              <a:rPr lang="en-US" altLang="ja-JP" sz="900" b="1" dirty="0">
                <a:solidFill>
                  <a:srgbClr val="FF0000"/>
                </a:solidFill>
                <a:latin typeface="+mn-ea"/>
              </a:rPr>
              <a:t>(Movement)</a:t>
            </a:r>
            <a:r>
              <a:rPr lang="ja-JP" altLang="en-US" sz="900" b="1" dirty="0">
                <a:solidFill>
                  <a:srgbClr val="FF0000"/>
                </a:solidFill>
                <a:latin typeface="+mn-ea"/>
              </a:rPr>
              <a:t>を</a:t>
            </a:r>
          </a:p>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に組込み</a:t>
            </a:r>
          </a:p>
        </p:txBody>
      </p:sp>
      <p:sp>
        <p:nvSpPr>
          <p:cNvPr id="42" name="角丸四角形 41"/>
          <p:cNvSpPr/>
          <p:nvPr/>
        </p:nvSpPr>
        <p:spPr bwMode="auto">
          <a:xfrm>
            <a:off x="6814060" y="2875891"/>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にデータシートと</a:t>
            </a:r>
          </a:p>
          <a:p>
            <a:pPr algn="ctr"/>
            <a:r>
              <a:rPr lang="ja-JP" altLang="en-US" sz="900" b="1" dirty="0">
                <a:latin typeface="+mn-ea"/>
              </a:rPr>
              <a:t>パラメータシートを設定</a:t>
            </a:r>
          </a:p>
        </p:txBody>
      </p:sp>
      <p:sp>
        <p:nvSpPr>
          <p:cNvPr id="43" name="角丸四角形 42"/>
          <p:cNvSpPr/>
          <p:nvPr/>
        </p:nvSpPr>
        <p:spPr bwMode="auto">
          <a:xfrm>
            <a:off x="6814060" y="376276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a:t>
            </a:r>
            <a:r>
              <a:rPr lang="ja-JP" altLang="en-US" sz="900" b="1" dirty="0" smtClean="0">
                <a:latin typeface="+mn-ea"/>
              </a:rPr>
              <a:t>紐付け</a:t>
            </a:r>
            <a:endParaRPr lang="ja-JP" altLang="en-US" sz="900" b="1" dirty="0">
              <a:latin typeface="+mn-ea"/>
            </a:endParaRPr>
          </a:p>
        </p:txBody>
      </p:sp>
      <p:sp>
        <p:nvSpPr>
          <p:cNvPr id="44" name="角丸四角形 43"/>
          <p:cNvSpPr/>
          <p:nvPr/>
        </p:nvSpPr>
        <p:spPr bwMode="auto">
          <a:xfrm>
            <a:off x="6814060" y="331932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データシートにデータを登録</a:t>
            </a:r>
          </a:p>
        </p:txBody>
      </p:sp>
      <p:sp>
        <p:nvSpPr>
          <p:cNvPr id="45" name="角丸四角形 44"/>
          <p:cNvSpPr/>
          <p:nvPr/>
        </p:nvSpPr>
        <p:spPr bwMode="auto">
          <a:xfrm>
            <a:off x="6814060" y="420619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a:latin typeface="+mn-ea"/>
              </a:rPr>
              <a:t>機器一覧にターゲットとなる</a:t>
            </a:r>
          </a:p>
          <a:p>
            <a:pPr algn="ctr"/>
            <a:r>
              <a:rPr lang="en-US" altLang="ja-JP" sz="800" b="1">
                <a:latin typeface="+mn-ea"/>
              </a:rPr>
              <a:t>Linux</a:t>
            </a:r>
            <a:r>
              <a:rPr lang="ja-JP" altLang="en-US" sz="800" b="1">
                <a:latin typeface="+mn-ea"/>
              </a:rPr>
              <a:t>マシンを登録</a:t>
            </a:r>
            <a:endParaRPr lang="ja-JP" altLang="en-US" sz="800" b="1" dirty="0">
              <a:latin typeface="+mn-ea"/>
            </a:endParaRPr>
          </a:p>
        </p:txBody>
      </p:sp>
      <p:sp>
        <p:nvSpPr>
          <p:cNvPr id="53" name="角丸四角形 52"/>
          <p:cNvSpPr/>
          <p:nvPr/>
        </p:nvSpPr>
        <p:spPr bwMode="auto">
          <a:xfrm>
            <a:off x="3753810" y="2261144"/>
            <a:ext cx="2294884" cy="766978"/>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smtClean="0">
              <a:solidFill>
                <a:srgbClr val="FF0000"/>
              </a:solidFill>
              <a:latin typeface="+mn-ea"/>
            </a:endParaRPr>
          </a:p>
        </p:txBody>
      </p:sp>
      <p:sp>
        <p:nvSpPr>
          <p:cNvPr id="54" name="円形吹き出し 53"/>
          <p:cNvSpPr/>
          <p:nvPr/>
        </p:nvSpPr>
        <p:spPr bwMode="auto">
          <a:xfrm>
            <a:off x="5877882" y="2843925"/>
            <a:ext cx="301542" cy="312200"/>
          </a:xfrm>
          <a:prstGeom prst="wedgeEllipseCallout">
            <a:avLst>
              <a:gd name="adj1" fmla="val 2585"/>
              <a:gd name="adj2" fmla="val 7659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2</a:t>
            </a:r>
            <a:endParaRPr kumimoji="1" lang="ja-JP" altLang="en-US" sz="1400" b="1" dirty="0" smtClean="0">
              <a:latin typeface="+mn-ea"/>
            </a:endParaRPr>
          </a:p>
        </p:txBody>
      </p:sp>
      <p:sp>
        <p:nvSpPr>
          <p:cNvPr id="55" name="円形吹き出し 54"/>
          <p:cNvSpPr/>
          <p:nvPr/>
        </p:nvSpPr>
        <p:spPr bwMode="auto">
          <a:xfrm>
            <a:off x="6075531" y="4438762"/>
            <a:ext cx="301542" cy="312200"/>
          </a:xfrm>
          <a:prstGeom prst="wedgeEllipseCallout">
            <a:avLst>
              <a:gd name="adj1" fmla="val 2050"/>
              <a:gd name="adj2" fmla="val 8107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56" name="円形吹き出し 55"/>
          <p:cNvSpPr/>
          <p:nvPr/>
        </p:nvSpPr>
        <p:spPr bwMode="auto">
          <a:xfrm>
            <a:off x="2115713" y="6085505"/>
            <a:ext cx="301542" cy="312200"/>
          </a:xfrm>
          <a:prstGeom prst="wedgeEllipseCallout">
            <a:avLst>
              <a:gd name="adj1" fmla="val -96099"/>
              <a:gd name="adj2" fmla="val -99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5</a:t>
            </a:r>
            <a:endParaRPr kumimoji="1" lang="ja-JP" altLang="en-US" sz="1400" b="1" dirty="0" smtClean="0">
              <a:latin typeface="+mn-ea"/>
            </a:endParaRPr>
          </a:p>
        </p:txBody>
      </p:sp>
      <p:sp>
        <p:nvSpPr>
          <p:cNvPr id="46" name="角丸四角形 45"/>
          <p:cNvSpPr/>
          <p:nvPr/>
        </p:nvSpPr>
        <p:spPr bwMode="auto">
          <a:xfrm>
            <a:off x="2156206" y="4077432"/>
            <a:ext cx="555190" cy="3122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8" name="角丸四角形 47"/>
          <p:cNvSpPr/>
          <p:nvPr/>
        </p:nvSpPr>
        <p:spPr bwMode="auto">
          <a:xfrm>
            <a:off x="582012" y="4754338"/>
            <a:ext cx="2023737" cy="690787"/>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a:t>
            </a:r>
            <a:r>
              <a:rPr lang="en-US" altLang="ja-JP" sz="1200" dirty="0" smtClean="0">
                <a:latin typeface="+mn-ea"/>
              </a:rPr>
              <a:t>OUT</a:t>
            </a:r>
            <a:r>
              <a:rPr lang="ja-JP" altLang="en-US" sz="1200" dirty="0" smtClean="0">
                <a:latin typeface="+mn-ea"/>
              </a:rPr>
              <a:t>」から「</a:t>
            </a:r>
            <a:r>
              <a:rPr lang="en-US" altLang="ja-JP" sz="1200" dirty="0" smtClean="0">
                <a:latin typeface="+mn-ea"/>
              </a:rPr>
              <a:t>IN</a:t>
            </a:r>
            <a:r>
              <a:rPr lang="ja-JP" altLang="en-US" sz="1200" dirty="0" smtClean="0">
                <a:latin typeface="+mn-ea"/>
              </a:rPr>
              <a:t>」へ</a:t>
            </a:r>
            <a:endParaRPr lang="en-US" altLang="ja-JP" sz="1200" dirty="0" smtClean="0">
              <a:latin typeface="+mn-ea"/>
            </a:endParaRPr>
          </a:p>
          <a:p>
            <a:pPr algn="ctr"/>
            <a:r>
              <a:rPr lang="ja-JP" altLang="en-US" sz="1200" dirty="0" smtClean="0">
                <a:latin typeface="+mn-ea"/>
              </a:rPr>
              <a:t>ドラッグで連結</a:t>
            </a:r>
            <a:endParaRPr lang="en-US" altLang="ja-JP" sz="1200" dirty="0" smtClean="0">
              <a:latin typeface="+mn-ea"/>
            </a:endParaRPr>
          </a:p>
        </p:txBody>
      </p:sp>
      <p:sp>
        <p:nvSpPr>
          <p:cNvPr id="47" name="円形吹き出し 46"/>
          <p:cNvSpPr/>
          <p:nvPr/>
        </p:nvSpPr>
        <p:spPr bwMode="auto">
          <a:xfrm>
            <a:off x="2304207" y="4653015"/>
            <a:ext cx="301542" cy="312200"/>
          </a:xfrm>
          <a:prstGeom prst="wedgeEllipseCallout">
            <a:avLst>
              <a:gd name="adj1" fmla="val 13002"/>
              <a:gd name="adj2" fmla="val -135337"/>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smtClean="0">
              <a:latin typeface="+mn-ea"/>
            </a:endParaRPr>
          </a:p>
        </p:txBody>
      </p:sp>
      <p:graphicFrame>
        <p:nvGraphicFramePr>
          <p:cNvPr id="49" name="表 48"/>
          <p:cNvGraphicFramePr>
            <a:graphicFrameLocks noGrp="1"/>
          </p:cNvGraphicFramePr>
          <p:nvPr>
            <p:extLst>
              <p:ext uri="{D42A27DB-BD31-4B8C-83A1-F6EECF244321}">
                <p14:modId xmlns:p14="http://schemas.microsoft.com/office/powerpoint/2010/main" val="3901988945"/>
              </p:ext>
            </p:extLst>
          </p:nvPr>
        </p:nvGraphicFramePr>
        <p:xfrm>
          <a:off x="3957975" y="2372993"/>
          <a:ext cx="1869301" cy="548640"/>
        </p:xfrm>
        <a:graphic>
          <a:graphicData uri="http://schemas.openxmlformats.org/drawingml/2006/table">
            <a:tbl>
              <a:tblPr firstRow="1" bandRow="1">
                <a:tableStyleId>{5C22544A-7EE6-4342-B048-85BDC9FD1C3A}</a:tableStyleId>
              </a:tblPr>
              <a:tblGrid>
                <a:gridCol w="1869301">
                  <a:extLst>
                    <a:ext uri="{9D8B030D-6E8A-4147-A177-3AD203B41FA5}">
                      <a16:colId xmlns:a16="http://schemas.microsoft.com/office/drawing/2014/main" val="2883640048"/>
                    </a:ext>
                  </a:extLst>
                </a:gridCol>
              </a:tblGrid>
              <a:tr h="220890">
                <a:tc>
                  <a:txBody>
                    <a:bodyPr/>
                    <a:lstStyle/>
                    <a:p>
                      <a:pPr algn="ctr"/>
                      <a:r>
                        <a:rPr kumimoji="1" lang="en-US" altLang="ja-JP" sz="1200" dirty="0" smtClean="0">
                          <a:solidFill>
                            <a:schemeClr val="bg1"/>
                          </a:solidFill>
                          <a:latin typeface="+mn-lt"/>
                        </a:rPr>
                        <a:t>Name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20890">
                <a:tc>
                  <a:txBody>
                    <a:bodyPr/>
                    <a:lstStyle/>
                    <a:p>
                      <a:pPr algn="ctr"/>
                      <a:r>
                        <a:rPr kumimoji="1" lang="ja-JP" altLang="en-US" sz="1200" b="0" dirty="0" smtClean="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35" name="角丸四角形 34"/>
          <p:cNvSpPr/>
          <p:nvPr/>
        </p:nvSpPr>
        <p:spPr bwMode="auto">
          <a:xfrm>
            <a:off x="662424" y="3645030"/>
            <a:ext cx="788600" cy="204254"/>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6" name="円形吹き出し 35"/>
          <p:cNvSpPr/>
          <p:nvPr/>
        </p:nvSpPr>
        <p:spPr bwMode="auto">
          <a:xfrm>
            <a:off x="1678098" y="3590175"/>
            <a:ext cx="301542" cy="312200"/>
          </a:xfrm>
          <a:prstGeom prst="wedgeEllipseCallout">
            <a:avLst>
              <a:gd name="adj1" fmla="val -118711"/>
              <a:gd name="adj2" fmla="val 193"/>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Tree>
    <p:extLst>
      <p:ext uri="{BB962C8B-B14F-4D97-AF65-F5344CB8AC3E}">
        <p14:creationId xmlns:p14="http://schemas.microsoft.com/office/powerpoint/2010/main" val="22052299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p:cNvPicPr>
          <p:nvPr/>
        </p:nvPicPr>
        <p:blipFill>
          <a:blip r:embed="rId2"/>
          <a:stretch>
            <a:fillRect/>
          </a:stretch>
        </p:blipFill>
        <p:spPr>
          <a:xfrm>
            <a:off x="224046" y="2212481"/>
            <a:ext cx="6288136" cy="4248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smtClean="0"/>
              <a:t>3.3 </a:t>
            </a:r>
            <a:r>
              <a:rPr lang="en-US" altLang="ja-JP" sz="2200" dirty="0"/>
              <a:t>CMDB</a:t>
            </a:r>
            <a:r>
              <a:rPr lang="ja-JP" altLang="en-US" sz="2200" dirty="0"/>
              <a:t>にデータシート</a:t>
            </a:r>
            <a:r>
              <a:rPr lang="ja-JP" altLang="en-US" sz="2200" dirty="0" smtClean="0"/>
              <a:t>とパラメータシート</a:t>
            </a:r>
            <a:r>
              <a:rPr lang="ja-JP" altLang="en-US" sz="2200" dirty="0"/>
              <a:t>を</a:t>
            </a:r>
            <a:r>
              <a:rPr lang="ja-JP" altLang="en-US" sz="2200" dirty="0" smtClean="0"/>
              <a:t>設定</a:t>
            </a:r>
            <a:r>
              <a:rPr lang="en-US" altLang="ja-JP" sz="2200" dirty="0" smtClean="0"/>
              <a:t>(1/4)</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データシート</a:t>
            </a:r>
            <a:r>
              <a:rPr lang="ja-JP" altLang="en-US" dirty="0"/>
              <a:t>を作成</a:t>
            </a:r>
            <a:r>
              <a:rPr lang="ja-JP" altLang="en-US" dirty="0" smtClean="0"/>
              <a:t>する</a:t>
            </a:r>
            <a:endParaRPr lang="en-US" altLang="ja-JP" dirty="0" smtClean="0"/>
          </a:p>
          <a:p>
            <a:pPr lvl="1"/>
            <a:r>
              <a:rPr lang="ja-JP" altLang="en-US" dirty="0" smtClean="0"/>
              <a:t>次にデータシートを作成します。</a:t>
            </a:r>
            <a:endParaRPr lang="en-US" altLang="ja-JP" dirty="0"/>
          </a:p>
          <a:p>
            <a:pPr marL="180000" lvl="1" indent="0">
              <a:buNone/>
            </a:pPr>
            <a:r>
              <a:rPr lang="ja-JP" altLang="en-US" dirty="0" smtClean="0"/>
              <a:t> 「メニュー</a:t>
            </a:r>
            <a:r>
              <a:rPr lang="ja-JP" altLang="en-US" dirty="0"/>
              <a:t>作成</a:t>
            </a:r>
            <a:r>
              <a:rPr lang="ja-JP" altLang="en-US" dirty="0" smtClean="0"/>
              <a:t>」メニューグループ </a:t>
            </a:r>
            <a:r>
              <a:rPr lang="en-US" altLang="ja-JP" dirty="0" smtClean="0"/>
              <a:t>&gt;&gt;</a:t>
            </a:r>
            <a:r>
              <a:rPr lang="ja-JP" altLang="en-US" dirty="0" smtClean="0"/>
              <a:t>「メニュー</a:t>
            </a:r>
            <a:r>
              <a:rPr lang="ja-JP" altLang="en-US" dirty="0"/>
              <a:t>定義</a:t>
            </a:r>
            <a:r>
              <a:rPr lang="en-US" altLang="ja-JP" dirty="0"/>
              <a:t>/</a:t>
            </a:r>
            <a:r>
              <a:rPr lang="ja-JP" altLang="en-US" dirty="0"/>
              <a:t>作成</a:t>
            </a:r>
            <a:r>
              <a:rPr lang="ja-JP" altLang="en-US" dirty="0" smtClean="0"/>
              <a:t>」メニューをクリック。</a:t>
            </a:r>
            <a:endParaRPr lang="en-US" altLang="ja-JP" dirty="0" smtClean="0"/>
          </a:p>
          <a:p>
            <a:pPr marL="180000" lvl="1" indent="0">
              <a:buNone/>
            </a:pPr>
            <a:r>
              <a:rPr lang="ja-JP" altLang="en-US" dirty="0"/>
              <a:t> </a:t>
            </a:r>
            <a:r>
              <a:rPr lang="ja-JP" altLang="en-US" dirty="0" smtClean="0"/>
              <a:t> 各項目</a:t>
            </a:r>
            <a:r>
              <a:rPr lang="ja-JP" altLang="en-US" dirty="0"/>
              <a:t>へ下表のように</a:t>
            </a:r>
            <a:r>
              <a:rPr lang="ja-JP" altLang="en-US" dirty="0" smtClean="0"/>
              <a:t>入力、選択し</a:t>
            </a:r>
            <a:r>
              <a:rPr lang="ja-JP" altLang="en-US" dirty="0"/>
              <a:t>作成</a:t>
            </a:r>
            <a:r>
              <a:rPr lang="ja-JP" altLang="en-US" dirty="0" smtClean="0"/>
              <a:t>を</a:t>
            </a:r>
            <a:r>
              <a:rPr lang="ja-JP" altLang="en-US" dirty="0"/>
              <a:t>クリックしてください。</a:t>
            </a:r>
          </a:p>
          <a:p>
            <a:pPr marL="180000" lvl="1" indent="0">
              <a:buNone/>
            </a:pPr>
            <a:endParaRPr lang="ja-JP" altLang="en-US" dirty="0"/>
          </a:p>
        </p:txBody>
      </p:sp>
      <p:sp>
        <p:nvSpPr>
          <p:cNvPr id="26" name="角丸四角形 25"/>
          <p:cNvSpPr/>
          <p:nvPr/>
        </p:nvSpPr>
        <p:spPr bwMode="auto">
          <a:xfrm>
            <a:off x="888595" y="6076614"/>
            <a:ext cx="559514" cy="240169"/>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4" name="角丸四角形 33"/>
          <p:cNvSpPr/>
          <p:nvPr/>
        </p:nvSpPr>
        <p:spPr bwMode="auto">
          <a:xfrm>
            <a:off x="5221957" y="3016829"/>
            <a:ext cx="1305420" cy="921052"/>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53" name="角丸四角形 52"/>
          <p:cNvSpPr/>
          <p:nvPr/>
        </p:nvSpPr>
        <p:spPr bwMode="auto">
          <a:xfrm>
            <a:off x="3202148" y="2196045"/>
            <a:ext cx="3209687" cy="804348"/>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sp>
        <p:nvSpPr>
          <p:cNvPr id="54" name="円形吹き出し 53"/>
          <p:cNvSpPr/>
          <p:nvPr/>
        </p:nvSpPr>
        <p:spPr bwMode="auto">
          <a:xfrm>
            <a:off x="3217343" y="2965937"/>
            <a:ext cx="301542" cy="312200"/>
          </a:xfrm>
          <a:prstGeom prst="wedgeEllipseCallout">
            <a:avLst>
              <a:gd name="adj1" fmla="val 659573"/>
              <a:gd name="adj2" fmla="val 9553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
        <p:nvSpPr>
          <p:cNvPr id="55" name="円形吹き出し 54"/>
          <p:cNvSpPr/>
          <p:nvPr/>
        </p:nvSpPr>
        <p:spPr bwMode="auto">
          <a:xfrm>
            <a:off x="1619590" y="6076614"/>
            <a:ext cx="301542" cy="312200"/>
          </a:xfrm>
          <a:prstGeom prst="wedgeEllipseCallout">
            <a:avLst>
              <a:gd name="adj1" fmla="val -109038"/>
              <a:gd name="adj2" fmla="val -121"/>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smtClean="0">
              <a:latin typeface="+mn-ea"/>
            </a:endParaRPr>
          </a:p>
        </p:txBody>
      </p:sp>
      <p:sp>
        <p:nvSpPr>
          <p:cNvPr id="46" name="角丸四角形 45"/>
          <p:cNvSpPr/>
          <p:nvPr/>
        </p:nvSpPr>
        <p:spPr bwMode="auto">
          <a:xfrm>
            <a:off x="939769" y="2859690"/>
            <a:ext cx="774187" cy="1195154"/>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8" name="角丸四角形 47"/>
          <p:cNvSpPr/>
          <p:nvPr/>
        </p:nvSpPr>
        <p:spPr bwMode="auto">
          <a:xfrm>
            <a:off x="224046" y="4430495"/>
            <a:ext cx="6335715" cy="856281"/>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smtClean="0">
              <a:solidFill>
                <a:srgbClr val="FF0000"/>
              </a:solidFill>
              <a:latin typeface="+mn-ea"/>
            </a:endParaRPr>
          </a:p>
        </p:txBody>
      </p:sp>
      <p:sp>
        <p:nvSpPr>
          <p:cNvPr id="47" name="円形吹き出し 46"/>
          <p:cNvSpPr/>
          <p:nvPr/>
        </p:nvSpPr>
        <p:spPr bwMode="auto">
          <a:xfrm>
            <a:off x="202303" y="4293528"/>
            <a:ext cx="301542" cy="312200"/>
          </a:xfrm>
          <a:prstGeom prst="wedgeEllipseCallout">
            <a:avLst>
              <a:gd name="adj1" fmla="val 324071"/>
              <a:gd name="adj2" fmla="val -23617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35" name="正方形/長方形 34"/>
          <p:cNvSpPr/>
          <p:nvPr/>
        </p:nvSpPr>
        <p:spPr bwMode="auto">
          <a:xfrm>
            <a:off x="6807393" y="1829340"/>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nvGrpSpPr>
          <p:cNvPr id="7" name="グループ化 6"/>
          <p:cNvGrpSpPr/>
          <p:nvPr/>
        </p:nvGrpSpPr>
        <p:grpSpPr>
          <a:xfrm>
            <a:off x="6879272" y="1983450"/>
            <a:ext cx="2004289" cy="2589373"/>
            <a:chOff x="6814060" y="1983693"/>
            <a:chExt cx="2004289" cy="2589373"/>
          </a:xfrm>
        </p:grpSpPr>
        <p:sp>
          <p:nvSpPr>
            <p:cNvPr id="36" name="角丸四角形 35"/>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Playbook</a:t>
              </a:r>
              <a:r>
                <a:rPr lang="ja-JP" altLang="en-US" sz="900" b="1">
                  <a:latin typeface="+mn-ea"/>
                </a:rPr>
                <a:t>をアップロードして</a:t>
              </a:r>
            </a:p>
            <a:p>
              <a:pPr algn="ctr"/>
              <a:r>
                <a:rPr lang="ja-JP" altLang="en-US" sz="900" b="1">
                  <a:latin typeface="+mn-ea"/>
                </a:rPr>
                <a:t>ジョブ</a:t>
              </a:r>
              <a:r>
                <a:rPr lang="en-US" altLang="ja-JP" sz="900" b="1">
                  <a:latin typeface="+mn-ea"/>
                </a:rPr>
                <a:t>(Movement)</a:t>
              </a:r>
              <a:r>
                <a:rPr lang="ja-JP" altLang="en-US" sz="900" b="1">
                  <a:latin typeface="+mn-ea"/>
                </a:rPr>
                <a:t>に紐付け</a:t>
              </a:r>
              <a:endParaRPr lang="ja-JP" altLang="en-US" sz="900" b="1" dirty="0">
                <a:latin typeface="+mn-ea"/>
              </a:endParaRPr>
            </a:p>
          </p:txBody>
        </p:sp>
        <p:sp>
          <p:nvSpPr>
            <p:cNvPr id="49" name="角丸四角形 48"/>
            <p:cNvSpPr/>
            <p:nvPr/>
          </p:nvSpPr>
          <p:spPr bwMode="auto">
            <a:xfrm>
              <a:off x="6814060" y="2432455"/>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a:t>
              </a:r>
              <a:r>
                <a:rPr lang="en-US" altLang="ja-JP" sz="900" b="1">
                  <a:latin typeface="+mn-ea"/>
                </a:rPr>
                <a:t>(Movement)</a:t>
              </a:r>
              <a:r>
                <a:rPr lang="ja-JP" altLang="en-US" sz="900" b="1">
                  <a:latin typeface="+mn-ea"/>
                </a:rPr>
                <a:t>を</a:t>
              </a:r>
            </a:p>
            <a:p>
              <a:pPr algn="ctr"/>
              <a:r>
                <a:rPr lang="ja-JP" altLang="en-US" sz="900" b="1">
                  <a:latin typeface="+mn-ea"/>
                </a:rPr>
                <a:t>ジョブフロー</a:t>
              </a:r>
              <a:r>
                <a:rPr lang="en-US" altLang="ja-JP" sz="900" b="1">
                  <a:latin typeface="+mn-ea"/>
                </a:rPr>
                <a:t>(Conductor)</a:t>
              </a:r>
              <a:r>
                <a:rPr lang="ja-JP" altLang="en-US" sz="900" b="1">
                  <a:latin typeface="+mn-ea"/>
                </a:rPr>
                <a:t>に組込み</a:t>
              </a:r>
              <a:endParaRPr lang="ja-JP" altLang="en-US" sz="900" b="1" dirty="0">
                <a:latin typeface="+mn-ea"/>
              </a:endParaRPr>
            </a:p>
          </p:txBody>
        </p:sp>
        <p:sp>
          <p:nvSpPr>
            <p:cNvPr id="50" name="角丸四角形 49"/>
            <p:cNvSpPr/>
            <p:nvPr/>
          </p:nvSpPr>
          <p:spPr bwMode="auto">
            <a:xfrm>
              <a:off x="6814060" y="2875891"/>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solidFill>
                    <a:srgbClr val="FF0000"/>
                  </a:solidFill>
                  <a:latin typeface="+mn-ea"/>
                </a:rPr>
                <a:t>CMDB</a:t>
              </a:r>
              <a:r>
                <a:rPr lang="ja-JP" altLang="en-US" sz="900" b="1">
                  <a:solidFill>
                    <a:srgbClr val="FF0000"/>
                  </a:solidFill>
                  <a:latin typeface="+mn-ea"/>
                </a:rPr>
                <a:t>にデータシートと</a:t>
              </a:r>
            </a:p>
            <a:p>
              <a:pPr algn="ctr"/>
              <a:r>
                <a:rPr lang="ja-JP" altLang="en-US" sz="900" b="1">
                  <a:solidFill>
                    <a:srgbClr val="FF0000"/>
                  </a:solidFill>
                  <a:latin typeface="+mn-ea"/>
                </a:rPr>
                <a:t>パラメータシートを設定</a:t>
              </a:r>
              <a:endParaRPr lang="ja-JP" altLang="en-US" sz="900" b="1" dirty="0">
                <a:solidFill>
                  <a:srgbClr val="FF0000"/>
                </a:solidFill>
                <a:latin typeface="+mn-ea"/>
              </a:endParaRPr>
            </a:p>
          </p:txBody>
        </p:sp>
        <p:sp>
          <p:nvSpPr>
            <p:cNvPr id="51" name="角丸四角形 50"/>
            <p:cNvSpPr/>
            <p:nvPr/>
          </p:nvSpPr>
          <p:spPr bwMode="auto">
            <a:xfrm>
              <a:off x="6814060" y="376276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a:t>
              </a:r>
              <a:r>
                <a:rPr lang="ja-JP" altLang="en-US" sz="900" b="1" dirty="0" smtClean="0">
                  <a:latin typeface="+mn-ea"/>
                </a:rPr>
                <a:t>紐付け</a:t>
              </a:r>
              <a:endParaRPr lang="ja-JP" altLang="en-US" sz="900" b="1" dirty="0">
                <a:latin typeface="+mn-ea"/>
              </a:endParaRPr>
            </a:p>
          </p:txBody>
        </p:sp>
        <p:sp>
          <p:nvSpPr>
            <p:cNvPr id="52" name="角丸四角形 51"/>
            <p:cNvSpPr/>
            <p:nvPr/>
          </p:nvSpPr>
          <p:spPr bwMode="auto">
            <a:xfrm>
              <a:off x="6814060" y="331932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データシートにデータを登録</a:t>
              </a:r>
              <a:endParaRPr lang="ja-JP" altLang="en-US" sz="900" b="1" dirty="0">
                <a:latin typeface="+mn-ea"/>
              </a:endParaRPr>
            </a:p>
          </p:txBody>
        </p:sp>
        <p:sp>
          <p:nvSpPr>
            <p:cNvPr id="57" name="角丸四角形 56"/>
            <p:cNvSpPr/>
            <p:nvPr/>
          </p:nvSpPr>
          <p:spPr bwMode="auto">
            <a:xfrm>
              <a:off x="6814060" y="420619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a:latin typeface="+mn-ea"/>
                </a:rPr>
                <a:t>機器一覧にターゲットとなる</a:t>
              </a:r>
            </a:p>
            <a:p>
              <a:pPr algn="ctr"/>
              <a:r>
                <a:rPr lang="en-US" altLang="ja-JP" sz="800" b="1">
                  <a:latin typeface="+mn-ea"/>
                </a:rPr>
                <a:t>Linux</a:t>
              </a:r>
              <a:r>
                <a:rPr lang="ja-JP" altLang="en-US" sz="800" b="1">
                  <a:latin typeface="+mn-ea"/>
                </a:rPr>
                <a:t>マシンを登録</a:t>
              </a:r>
              <a:endParaRPr lang="ja-JP" altLang="en-US" sz="800" b="1" dirty="0">
                <a:latin typeface="+mn-ea"/>
              </a:endParaRPr>
            </a:p>
          </p:txBody>
        </p:sp>
      </p:grpSp>
      <p:graphicFrame>
        <p:nvGraphicFramePr>
          <p:cNvPr id="58" name="表 57"/>
          <p:cNvGraphicFramePr>
            <a:graphicFrameLocks noGrp="1"/>
          </p:cNvGraphicFramePr>
          <p:nvPr>
            <p:extLst>
              <p:ext uri="{D42A27DB-BD31-4B8C-83A1-F6EECF244321}">
                <p14:modId xmlns:p14="http://schemas.microsoft.com/office/powerpoint/2010/main" val="2374277338"/>
              </p:ext>
            </p:extLst>
          </p:nvPr>
        </p:nvGraphicFramePr>
        <p:xfrm>
          <a:off x="3290661" y="2382320"/>
          <a:ext cx="3032659" cy="504630"/>
        </p:xfrm>
        <a:graphic>
          <a:graphicData uri="http://schemas.openxmlformats.org/drawingml/2006/table">
            <a:tbl>
              <a:tblPr firstRow="1" bandRow="1">
                <a:tableStyleId>{5C22544A-7EE6-4342-B048-85BDC9FD1C3A}</a:tableStyleId>
              </a:tblPr>
              <a:tblGrid>
                <a:gridCol w="1010065">
                  <a:extLst>
                    <a:ext uri="{9D8B030D-6E8A-4147-A177-3AD203B41FA5}">
                      <a16:colId xmlns:a16="http://schemas.microsoft.com/office/drawing/2014/main" val="2883640048"/>
                    </a:ext>
                  </a:extLst>
                </a:gridCol>
                <a:gridCol w="1011297">
                  <a:extLst>
                    <a:ext uri="{9D8B030D-6E8A-4147-A177-3AD203B41FA5}">
                      <a16:colId xmlns:a16="http://schemas.microsoft.com/office/drawing/2014/main" val="1123245703"/>
                    </a:ext>
                  </a:extLst>
                </a:gridCol>
                <a:gridCol w="1011297">
                  <a:extLst>
                    <a:ext uri="{9D8B030D-6E8A-4147-A177-3AD203B41FA5}">
                      <a16:colId xmlns:a16="http://schemas.microsoft.com/office/drawing/2014/main" val="4172640789"/>
                    </a:ext>
                  </a:extLst>
                </a:gridCol>
              </a:tblGrid>
              <a:tr h="253170">
                <a:tc>
                  <a:txBody>
                    <a:bodyPr/>
                    <a:lstStyle/>
                    <a:p>
                      <a:pPr algn="ctr"/>
                      <a:r>
                        <a:rPr kumimoji="1" lang="ja-JP" altLang="en-US" sz="1050" dirty="0" smtClean="0">
                          <a:solidFill>
                            <a:schemeClr val="bg1"/>
                          </a:solidFill>
                          <a:latin typeface="+mn-lt"/>
                        </a:rPr>
                        <a:t>メニュー名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050" dirty="0" smtClean="0">
                          <a:solidFill>
                            <a:schemeClr val="bg1"/>
                          </a:solidFill>
                          <a:latin typeface="+mn-lt"/>
                        </a:rPr>
                        <a:t>作成対象</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050" dirty="0" smtClean="0">
                          <a:solidFill>
                            <a:schemeClr val="bg1"/>
                          </a:solidFill>
                          <a:latin typeface="+mn-lt"/>
                        </a:rPr>
                        <a:t>表示順序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30172">
                <a:tc>
                  <a:txBody>
                    <a:bodyPr/>
                    <a:lstStyle/>
                    <a:p>
                      <a:pPr algn="ctr"/>
                      <a:r>
                        <a:rPr kumimoji="1" lang="ja-JP" altLang="en-US" sz="1050" b="0" dirty="0" smtClean="0">
                          <a:solidFill>
                            <a:schemeClr val="tx1"/>
                          </a:solidFill>
                          <a:latin typeface="+mn-lt"/>
                        </a:rPr>
                        <a:t>フラグ定義</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050" dirty="0" smtClean="0">
                          <a:solidFill>
                            <a:schemeClr val="tx1"/>
                          </a:solidFill>
                          <a:latin typeface="+mn-lt"/>
                        </a:rPr>
                        <a:t>データシート</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50" dirty="0" smtClean="0">
                          <a:solidFill>
                            <a:schemeClr val="tx1"/>
                          </a:solidFill>
                          <a:latin typeface="+mn-lt"/>
                        </a:rPr>
                        <a:t>2</a:t>
                      </a:r>
                      <a:endParaRPr kumimoji="1" lang="ja-JP" altLang="en-US" sz="105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graphicFrame>
        <p:nvGraphicFramePr>
          <p:cNvPr id="59" name="表 58"/>
          <p:cNvGraphicFramePr>
            <a:graphicFrameLocks noGrp="1"/>
          </p:cNvGraphicFramePr>
          <p:nvPr>
            <p:extLst>
              <p:ext uri="{D42A27DB-BD31-4B8C-83A1-F6EECF244321}">
                <p14:modId xmlns:p14="http://schemas.microsoft.com/office/powerpoint/2010/main" val="2672407778"/>
              </p:ext>
            </p:extLst>
          </p:nvPr>
        </p:nvGraphicFramePr>
        <p:xfrm>
          <a:off x="353074" y="4645194"/>
          <a:ext cx="6096360" cy="487680"/>
        </p:xfrm>
        <a:graphic>
          <a:graphicData uri="http://schemas.openxmlformats.org/drawingml/2006/table">
            <a:tbl>
              <a:tblPr firstRow="1" bandRow="1">
                <a:tableStyleId>{5C22544A-7EE6-4342-B048-85BDC9FD1C3A}</a:tableStyleId>
              </a:tblPr>
              <a:tblGrid>
                <a:gridCol w="1218080">
                  <a:extLst>
                    <a:ext uri="{9D8B030D-6E8A-4147-A177-3AD203B41FA5}">
                      <a16:colId xmlns:a16="http://schemas.microsoft.com/office/drawing/2014/main" val="2883640048"/>
                    </a:ext>
                  </a:extLst>
                </a:gridCol>
                <a:gridCol w="1219570">
                  <a:extLst>
                    <a:ext uri="{9D8B030D-6E8A-4147-A177-3AD203B41FA5}">
                      <a16:colId xmlns:a16="http://schemas.microsoft.com/office/drawing/2014/main" val="1123245703"/>
                    </a:ext>
                  </a:extLst>
                </a:gridCol>
                <a:gridCol w="1219570">
                  <a:extLst>
                    <a:ext uri="{9D8B030D-6E8A-4147-A177-3AD203B41FA5}">
                      <a16:colId xmlns:a16="http://schemas.microsoft.com/office/drawing/2014/main" val="4065303426"/>
                    </a:ext>
                  </a:extLst>
                </a:gridCol>
                <a:gridCol w="1219570">
                  <a:extLst>
                    <a:ext uri="{9D8B030D-6E8A-4147-A177-3AD203B41FA5}">
                      <a16:colId xmlns:a16="http://schemas.microsoft.com/office/drawing/2014/main" val="2133181834"/>
                    </a:ext>
                  </a:extLst>
                </a:gridCol>
                <a:gridCol w="1219570">
                  <a:extLst>
                    <a:ext uri="{9D8B030D-6E8A-4147-A177-3AD203B41FA5}">
                      <a16:colId xmlns:a16="http://schemas.microsoft.com/office/drawing/2014/main" val="24275691"/>
                    </a:ext>
                  </a:extLst>
                </a:gridCol>
              </a:tblGrid>
              <a:tr h="169423">
                <a:tc>
                  <a:txBody>
                    <a:bodyPr/>
                    <a:lstStyle/>
                    <a:p>
                      <a:pPr algn="ctr"/>
                      <a:r>
                        <a:rPr kumimoji="1" lang="ja-JP" altLang="en-US" sz="1000" dirty="0" smtClean="0">
                          <a:solidFill>
                            <a:schemeClr val="bg1"/>
                          </a:solidFill>
                          <a:latin typeface="+mn-lt"/>
                        </a:rPr>
                        <a:t>項目名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000" dirty="0" smtClean="0">
                          <a:solidFill>
                            <a:schemeClr val="bg1"/>
                          </a:solidFill>
                          <a:latin typeface="+mn-lt"/>
                        </a:rPr>
                        <a:t>入力方式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000" dirty="0" smtClean="0">
                          <a:solidFill>
                            <a:schemeClr val="bg1"/>
                          </a:solidFill>
                          <a:latin typeface="+mn-lt"/>
                        </a:rPr>
                        <a:t>最大バイト数</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000" dirty="0" smtClean="0">
                          <a:solidFill>
                            <a:schemeClr val="bg1"/>
                          </a:solidFill>
                          <a:latin typeface="+mn-lt"/>
                        </a:rPr>
                        <a:t>必須</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000" dirty="0" smtClean="0">
                          <a:solidFill>
                            <a:schemeClr val="bg1"/>
                          </a:solidFill>
                          <a:latin typeface="+mn-lt"/>
                        </a:rPr>
                        <a:t>一意制約</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32385">
                <a:tc>
                  <a:txBody>
                    <a:bodyPr/>
                    <a:lstStyle/>
                    <a:p>
                      <a:pPr algn="ctr"/>
                      <a:r>
                        <a:rPr kumimoji="1" lang="ja-JP" altLang="en-US" sz="1000" b="0" dirty="0" smtClean="0">
                          <a:solidFill>
                            <a:schemeClr val="tx1"/>
                          </a:solidFill>
                          <a:latin typeface="+mn-lt"/>
                        </a:rPr>
                        <a:t>パッケージフラグ</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000" dirty="0" smtClean="0">
                          <a:solidFill>
                            <a:schemeClr val="tx1"/>
                          </a:solidFill>
                          <a:latin typeface="+mn-lt"/>
                        </a:rPr>
                        <a:t>文字列</a:t>
                      </a:r>
                      <a:r>
                        <a:rPr kumimoji="1" lang="en-US" altLang="ja-JP" sz="1000" dirty="0" smtClean="0">
                          <a:solidFill>
                            <a:schemeClr val="tx1"/>
                          </a:solidFill>
                          <a:latin typeface="+mn-lt"/>
                        </a:rPr>
                        <a:t>(</a:t>
                      </a:r>
                      <a:r>
                        <a:rPr kumimoji="1" lang="ja-JP" altLang="en-US" sz="1000" dirty="0" smtClean="0">
                          <a:solidFill>
                            <a:schemeClr val="tx1"/>
                          </a:solidFill>
                          <a:latin typeface="+mn-lt"/>
                        </a:rPr>
                        <a:t>単一行</a:t>
                      </a:r>
                      <a:r>
                        <a:rPr kumimoji="1" lang="en-US" altLang="ja-JP" sz="100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00" dirty="0" smtClean="0">
                          <a:solidFill>
                            <a:schemeClr val="tx1"/>
                          </a:solidFill>
                          <a:latin typeface="+mn-lt"/>
                        </a:rPr>
                        <a:t>32</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22" name="角丸四角形 21"/>
          <p:cNvSpPr/>
          <p:nvPr/>
        </p:nvSpPr>
        <p:spPr bwMode="auto">
          <a:xfrm>
            <a:off x="224046" y="3017844"/>
            <a:ext cx="735933" cy="21045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4" name="円形吹き出し 23"/>
          <p:cNvSpPr/>
          <p:nvPr/>
        </p:nvSpPr>
        <p:spPr bwMode="auto">
          <a:xfrm>
            <a:off x="164539" y="2517819"/>
            <a:ext cx="301542" cy="312200"/>
          </a:xfrm>
          <a:prstGeom prst="wedgeEllipseCallout">
            <a:avLst>
              <a:gd name="adj1" fmla="val 353"/>
              <a:gd name="adj2" fmla="val 9044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Tree>
    <p:extLst>
      <p:ext uri="{BB962C8B-B14F-4D97-AF65-F5344CB8AC3E}">
        <p14:creationId xmlns:p14="http://schemas.microsoft.com/office/powerpoint/2010/main" val="37546680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595642" y="2204830"/>
            <a:ext cx="5948094" cy="4229045"/>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smtClean="0"/>
              <a:t>3.3 </a:t>
            </a:r>
            <a:r>
              <a:rPr lang="en-US" altLang="ja-JP" sz="2200" dirty="0"/>
              <a:t>CMDB</a:t>
            </a:r>
            <a:r>
              <a:rPr lang="ja-JP" altLang="en-US" sz="2200" dirty="0"/>
              <a:t>にデータシート</a:t>
            </a:r>
            <a:r>
              <a:rPr lang="ja-JP" altLang="en-US" sz="2200" dirty="0" smtClean="0"/>
              <a:t>とパラメータシート</a:t>
            </a:r>
            <a:r>
              <a:rPr lang="ja-JP" altLang="en-US" sz="2200" dirty="0"/>
              <a:t>を</a:t>
            </a:r>
            <a:r>
              <a:rPr lang="ja-JP" altLang="en-US" sz="2200" dirty="0" smtClean="0"/>
              <a:t>設定</a:t>
            </a:r>
            <a:r>
              <a:rPr lang="en-US" altLang="ja-JP" sz="2200" dirty="0" smtClean="0"/>
              <a:t>(2/4)</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パラメータシートを</a:t>
            </a:r>
            <a:r>
              <a:rPr lang="ja-JP" altLang="en-US" dirty="0"/>
              <a:t>作成</a:t>
            </a:r>
            <a:r>
              <a:rPr lang="ja-JP" altLang="en-US" dirty="0" smtClean="0"/>
              <a:t>する</a:t>
            </a:r>
            <a:endParaRPr lang="en-US" altLang="ja-JP" dirty="0"/>
          </a:p>
          <a:p>
            <a:pPr lvl="1"/>
            <a:r>
              <a:rPr lang="ja-JP" altLang="en-US" dirty="0"/>
              <a:t>次</a:t>
            </a:r>
            <a:r>
              <a:rPr lang="ja-JP" altLang="en-US" dirty="0" smtClean="0"/>
              <a:t>にパラメーター</a:t>
            </a:r>
            <a:r>
              <a:rPr lang="ja-JP" altLang="en-US" dirty="0"/>
              <a:t>シート</a:t>
            </a:r>
            <a:r>
              <a:rPr lang="ja-JP" altLang="en-US" dirty="0" smtClean="0"/>
              <a:t>の作成を行います。</a:t>
            </a:r>
            <a:endParaRPr lang="en-US" altLang="ja-JP" dirty="0" smtClean="0"/>
          </a:p>
          <a:p>
            <a:pPr marL="180000" lvl="1" indent="0">
              <a:buNone/>
            </a:pPr>
            <a:r>
              <a:rPr lang="ja-JP" altLang="en-US" dirty="0"/>
              <a:t> </a:t>
            </a:r>
            <a:r>
              <a:rPr lang="ja-JP" altLang="en-US" dirty="0" smtClean="0"/>
              <a:t>「メニュー</a:t>
            </a:r>
            <a:r>
              <a:rPr lang="ja-JP" altLang="en-US" dirty="0"/>
              <a:t>作成</a:t>
            </a:r>
            <a:r>
              <a:rPr lang="ja-JP" altLang="en-US" dirty="0" smtClean="0"/>
              <a:t>」メニューグループ </a:t>
            </a:r>
            <a:r>
              <a:rPr lang="en-US" altLang="ja-JP" dirty="0" smtClean="0"/>
              <a:t>&gt;&gt;</a:t>
            </a:r>
            <a:r>
              <a:rPr lang="ja-JP" altLang="en-US" dirty="0" smtClean="0"/>
              <a:t>「メニュー</a:t>
            </a:r>
            <a:r>
              <a:rPr lang="ja-JP" altLang="en-US" dirty="0"/>
              <a:t>定義</a:t>
            </a:r>
            <a:r>
              <a:rPr lang="en-US" altLang="ja-JP" dirty="0"/>
              <a:t>/</a:t>
            </a:r>
            <a:r>
              <a:rPr lang="ja-JP" altLang="en-US" dirty="0"/>
              <a:t>作成</a:t>
            </a:r>
            <a:r>
              <a:rPr lang="ja-JP" altLang="en-US" dirty="0" smtClean="0"/>
              <a:t>」メニューを</a:t>
            </a:r>
            <a:r>
              <a:rPr lang="ja-JP" altLang="en-US" dirty="0"/>
              <a:t>クリック</a:t>
            </a:r>
            <a:r>
              <a:rPr lang="ja-JP" altLang="en-US" dirty="0" smtClean="0"/>
              <a:t>。</a:t>
            </a:r>
            <a:endParaRPr lang="en-US" altLang="ja-JP" dirty="0" smtClean="0"/>
          </a:p>
          <a:p>
            <a:pPr marL="180000" lvl="1" indent="0">
              <a:buNone/>
            </a:pPr>
            <a:r>
              <a:rPr lang="ja-JP" altLang="en-US" dirty="0" smtClean="0"/>
              <a:t>  各項目</a:t>
            </a:r>
            <a:r>
              <a:rPr lang="ja-JP" altLang="en-US" dirty="0"/>
              <a:t>へ下表のように</a:t>
            </a:r>
            <a:r>
              <a:rPr lang="ja-JP" altLang="en-US" dirty="0" smtClean="0"/>
              <a:t>入力、選択して下さい。</a:t>
            </a:r>
            <a:r>
              <a:rPr lang="en-US" altLang="ja-JP" dirty="0" smtClean="0"/>
              <a:t>(</a:t>
            </a:r>
            <a:r>
              <a:rPr lang="ja-JP" altLang="en-US" dirty="0" smtClean="0"/>
              <a:t>次ページへ続く</a:t>
            </a:r>
            <a:r>
              <a:rPr lang="en-US" altLang="ja-JP" dirty="0" smtClean="0"/>
              <a:t>)</a:t>
            </a:r>
            <a:endParaRPr lang="ja-JP" altLang="en-US" dirty="0"/>
          </a:p>
        </p:txBody>
      </p:sp>
      <p:sp>
        <p:nvSpPr>
          <p:cNvPr id="34" name="角丸四角形 33"/>
          <p:cNvSpPr/>
          <p:nvPr/>
        </p:nvSpPr>
        <p:spPr bwMode="auto">
          <a:xfrm>
            <a:off x="5081438" y="3125465"/>
            <a:ext cx="1406706" cy="43206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53" name="角丸四角形 52"/>
          <p:cNvSpPr/>
          <p:nvPr/>
        </p:nvSpPr>
        <p:spPr bwMode="auto">
          <a:xfrm>
            <a:off x="2843760" y="4910220"/>
            <a:ext cx="6142807" cy="1059065"/>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sp>
        <p:nvSpPr>
          <p:cNvPr id="54" name="円形吹き出し 53"/>
          <p:cNvSpPr/>
          <p:nvPr/>
        </p:nvSpPr>
        <p:spPr bwMode="auto">
          <a:xfrm>
            <a:off x="3716454" y="4734584"/>
            <a:ext cx="301542" cy="312200"/>
          </a:xfrm>
          <a:prstGeom prst="wedgeEllipseCallout">
            <a:avLst>
              <a:gd name="adj1" fmla="val 412906"/>
              <a:gd name="adj2" fmla="val -53353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
        <p:nvSpPr>
          <p:cNvPr id="46" name="角丸四角形 45"/>
          <p:cNvSpPr/>
          <p:nvPr/>
        </p:nvSpPr>
        <p:spPr bwMode="auto">
          <a:xfrm>
            <a:off x="1654647" y="2585261"/>
            <a:ext cx="344041" cy="16322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8" name="角丸四角形 47"/>
          <p:cNvSpPr/>
          <p:nvPr/>
        </p:nvSpPr>
        <p:spPr bwMode="auto">
          <a:xfrm>
            <a:off x="1862411" y="2242816"/>
            <a:ext cx="1760484" cy="28013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グループをクリック</a:t>
            </a:r>
            <a:endParaRPr lang="en-US" altLang="ja-JP" sz="1200" dirty="0" smtClean="0">
              <a:latin typeface="+mn-ea"/>
            </a:endParaRPr>
          </a:p>
        </p:txBody>
      </p:sp>
      <p:sp>
        <p:nvSpPr>
          <p:cNvPr id="47" name="円形吹き出し 46"/>
          <p:cNvSpPr/>
          <p:nvPr/>
        </p:nvSpPr>
        <p:spPr bwMode="auto">
          <a:xfrm>
            <a:off x="1651603" y="2177971"/>
            <a:ext cx="301542" cy="312200"/>
          </a:xfrm>
          <a:prstGeom prst="wedgeEllipseCallout">
            <a:avLst>
              <a:gd name="adj1" fmla="val -1464"/>
              <a:gd name="adj2" fmla="val 87508"/>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
        <p:nvSpPr>
          <p:cNvPr id="35" name="正方形/長方形 34"/>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Playbook</a:t>
            </a:r>
            <a:r>
              <a:rPr lang="ja-JP" altLang="en-US" sz="900" b="1">
                <a:latin typeface="+mn-ea"/>
              </a:rPr>
              <a:t>をアップロードして</a:t>
            </a:r>
          </a:p>
          <a:p>
            <a:pPr algn="ctr"/>
            <a:r>
              <a:rPr lang="ja-JP" altLang="en-US" sz="900" b="1">
                <a:latin typeface="+mn-ea"/>
              </a:rPr>
              <a:t>ジョブ</a:t>
            </a:r>
            <a:r>
              <a:rPr lang="en-US" altLang="ja-JP" sz="900" b="1">
                <a:latin typeface="+mn-ea"/>
              </a:rPr>
              <a:t>(Movement)</a:t>
            </a:r>
            <a:r>
              <a:rPr lang="ja-JP" altLang="en-US" sz="900" b="1">
                <a:latin typeface="+mn-ea"/>
              </a:rPr>
              <a:t>に紐付け</a:t>
            </a:r>
            <a:endParaRPr lang="ja-JP" altLang="en-US" sz="900" b="1" dirty="0">
              <a:latin typeface="+mn-ea"/>
            </a:endParaRPr>
          </a:p>
        </p:txBody>
      </p:sp>
      <p:sp>
        <p:nvSpPr>
          <p:cNvPr id="49" name="角丸四角形 48"/>
          <p:cNvSpPr/>
          <p:nvPr/>
        </p:nvSpPr>
        <p:spPr bwMode="auto">
          <a:xfrm>
            <a:off x="6814060" y="2432455"/>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a:t>
            </a:r>
            <a:r>
              <a:rPr lang="en-US" altLang="ja-JP" sz="900" b="1">
                <a:latin typeface="+mn-ea"/>
              </a:rPr>
              <a:t>(Movement)</a:t>
            </a:r>
            <a:r>
              <a:rPr lang="ja-JP" altLang="en-US" sz="900" b="1">
                <a:latin typeface="+mn-ea"/>
              </a:rPr>
              <a:t>を</a:t>
            </a:r>
          </a:p>
          <a:p>
            <a:pPr algn="ctr"/>
            <a:r>
              <a:rPr lang="ja-JP" altLang="en-US" sz="900" b="1">
                <a:latin typeface="+mn-ea"/>
              </a:rPr>
              <a:t>ジョブフロー</a:t>
            </a:r>
            <a:r>
              <a:rPr lang="en-US" altLang="ja-JP" sz="900" b="1">
                <a:latin typeface="+mn-ea"/>
              </a:rPr>
              <a:t>(Conductor)</a:t>
            </a:r>
            <a:r>
              <a:rPr lang="ja-JP" altLang="en-US" sz="900" b="1">
                <a:latin typeface="+mn-ea"/>
              </a:rPr>
              <a:t>に組込み</a:t>
            </a:r>
            <a:endParaRPr lang="ja-JP" altLang="en-US" sz="900" b="1" dirty="0">
              <a:latin typeface="+mn-ea"/>
            </a:endParaRPr>
          </a:p>
        </p:txBody>
      </p:sp>
      <p:sp>
        <p:nvSpPr>
          <p:cNvPr id="50" name="角丸四角形 49"/>
          <p:cNvSpPr/>
          <p:nvPr/>
        </p:nvSpPr>
        <p:spPr bwMode="auto">
          <a:xfrm>
            <a:off x="6814060" y="2875891"/>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solidFill>
                  <a:srgbClr val="FF0000"/>
                </a:solidFill>
                <a:latin typeface="+mn-ea"/>
              </a:rPr>
              <a:t>CMDB</a:t>
            </a:r>
            <a:r>
              <a:rPr lang="ja-JP" altLang="en-US" sz="900" b="1">
                <a:solidFill>
                  <a:srgbClr val="FF0000"/>
                </a:solidFill>
                <a:latin typeface="+mn-ea"/>
              </a:rPr>
              <a:t>にデータシートと</a:t>
            </a:r>
          </a:p>
          <a:p>
            <a:pPr algn="ctr"/>
            <a:r>
              <a:rPr lang="ja-JP" altLang="en-US" sz="900" b="1">
                <a:solidFill>
                  <a:srgbClr val="FF0000"/>
                </a:solidFill>
                <a:latin typeface="+mn-ea"/>
              </a:rPr>
              <a:t>パラメータシートを設定</a:t>
            </a:r>
            <a:endParaRPr lang="ja-JP" altLang="en-US" sz="900" b="1" dirty="0">
              <a:solidFill>
                <a:srgbClr val="FF0000"/>
              </a:solidFill>
              <a:latin typeface="+mn-ea"/>
            </a:endParaRPr>
          </a:p>
        </p:txBody>
      </p:sp>
      <p:sp>
        <p:nvSpPr>
          <p:cNvPr id="51" name="角丸四角形 50"/>
          <p:cNvSpPr/>
          <p:nvPr/>
        </p:nvSpPr>
        <p:spPr bwMode="auto">
          <a:xfrm>
            <a:off x="6814060" y="376276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a:t>
            </a:r>
            <a:r>
              <a:rPr lang="ja-JP" altLang="en-US" sz="900" b="1" dirty="0" smtClean="0">
                <a:latin typeface="+mn-ea"/>
              </a:rPr>
              <a:t>紐付け</a:t>
            </a:r>
            <a:endParaRPr lang="ja-JP" altLang="en-US" sz="900" b="1" dirty="0">
              <a:latin typeface="+mn-ea"/>
            </a:endParaRPr>
          </a:p>
        </p:txBody>
      </p:sp>
      <p:sp>
        <p:nvSpPr>
          <p:cNvPr id="52" name="角丸四角形 51"/>
          <p:cNvSpPr/>
          <p:nvPr/>
        </p:nvSpPr>
        <p:spPr bwMode="auto">
          <a:xfrm>
            <a:off x="6814060" y="331932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データシートにデータを登録</a:t>
            </a:r>
            <a:endParaRPr lang="ja-JP" altLang="en-US" sz="900" b="1" dirty="0">
              <a:latin typeface="+mn-ea"/>
            </a:endParaRPr>
          </a:p>
        </p:txBody>
      </p:sp>
      <p:sp>
        <p:nvSpPr>
          <p:cNvPr id="57" name="角丸四角形 56"/>
          <p:cNvSpPr/>
          <p:nvPr/>
        </p:nvSpPr>
        <p:spPr bwMode="auto">
          <a:xfrm>
            <a:off x="6814060" y="420619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a:latin typeface="+mn-ea"/>
              </a:rPr>
              <a:t>機器一覧にターゲットとなる</a:t>
            </a:r>
          </a:p>
          <a:p>
            <a:pPr algn="ctr"/>
            <a:r>
              <a:rPr lang="en-US" altLang="ja-JP" sz="800" b="1">
                <a:latin typeface="+mn-ea"/>
              </a:rPr>
              <a:t>Linux</a:t>
            </a:r>
            <a:r>
              <a:rPr lang="ja-JP" altLang="en-US" sz="800" b="1">
                <a:latin typeface="+mn-ea"/>
              </a:rPr>
              <a:t>マシンを登録</a:t>
            </a:r>
            <a:endParaRPr lang="ja-JP" altLang="en-US" sz="800" b="1" dirty="0">
              <a:latin typeface="+mn-ea"/>
            </a:endParaRPr>
          </a:p>
        </p:txBody>
      </p:sp>
      <p:graphicFrame>
        <p:nvGraphicFramePr>
          <p:cNvPr id="58" name="表 57"/>
          <p:cNvGraphicFramePr>
            <a:graphicFrameLocks noGrp="1"/>
          </p:cNvGraphicFramePr>
          <p:nvPr>
            <p:extLst>
              <p:ext uri="{D42A27DB-BD31-4B8C-83A1-F6EECF244321}">
                <p14:modId xmlns:p14="http://schemas.microsoft.com/office/powerpoint/2010/main" val="3326587665"/>
              </p:ext>
            </p:extLst>
          </p:nvPr>
        </p:nvGraphicFramePr>
        <p:xfrm>
          <a:off x="2930725" y="5154154"/>
          <a:ext cx="5889117" cy="698603"/>
        </p:xfrm>
        <a:graphic>
          <a:graphicData uri="http://schemas.openxmlformats.org/drawingml/2006/table">
            <a:tbl>
              <a:tblPr firstRow="1" bandRow="1">
                <a:tableStyleId>{5C22544A-7EE6-4342-B048-85BDC9FD1C3A}</a:tableStyleId>
              </a:tblPr>
              <a:tblGrid>
                <a:gridCol w="1961443">
                  <a:extLst>
                    <a:ext uri="{9D8B030D-6E8A-4147-A177-3AD203B41FA5}">
                      <a16:colId xmlns:a16="http://schemas.microsoft.com/office/drawing/2014/main" val="2883640048"/>
                    </a:ext>
                  </a:extLst>
                </a:gridCol>
                <a:gridCol w="1963837">
                  <a:extLst>
                    <a:ext uri="{9D8B030D-6E8A-4147-A177-3AD203B41FA5}">
                      <a16:colId xmlns:a16="http://schemas.microsoft.com/office/drawing/2014/main" val="1123245703"/>
                    </a:ext>
                  </a:extLst>
                </a:gridCol>
                <a:gridCol w="1963837">
                  <a:extLst>
                    <a:ext uri="{9D8B030D-6E8A-4147-A177-3AD203B41FA5}">
                      <a16:colId xmlns:a16="http://schemas.microsoft.com/office/drawing/2014/main" val="2885791894"/>
                    </a:ext>
                  </a:extLst>
                </a:gridCol>
              </a:tblGrid>
              <a:tr h="225244">
                <a:tc>
                  <a:txBody>
                    <a:bodyPr/>
                    <a:lstStyle/>
                    <a:p>
                      <a:pPr algn="ctr"/>
                      <a:r>
                        <a:rPr kumimoji="1" lang="ja-JP" altLang="en-US" sz="1200" dirty="0" smtClean="0">
                          <a:solidFill>
                            <a:schemeClr val="bg1"/>
                          </a:solidFill>
                          <a:latin typeface="+mn-lt"/>
                        </a:rPr>
                        <a:t>メニュー名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作成対象</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表示順序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424283">
                <a:tc>
                  <a:txBody>
                    <a:bodyPr/>
                    <a:lstStyle/>
                    <a:p>
                      <a:pPr algn="ctr"/>
                      <a:r>
                        <a:rPr kumimoji="1" lang="ja-JP" altLang="en-US" sz="1050" b="0" dirty="0" smtClean="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050" dirty="0" smtClean="0">
                          <a:solidFill>
                            <a:schemeClr val="tx1"/>
                          </a:solidFill>
                          <a:latin typeface="+mn-lt"/>
                        </a:rPr>
                        <a:t>パラメータシート</a:t>
                      </a:r>
                      <a:endParaRPr kumimoji="1" lang="en-US" altLang="ja-JP" sz="1050" dirty="0" smtClean="0">
                        <a:solidFill>
                          <a:schemeClr val="tx1"/>
                        </a:solidFill>
                        <a:latin typeface="+mn-lt"/>
                      </a:endParaRPr>
                    </a:p>
                    <a:p>
                      <a:pPr algn="ctr"/>
                      <a:r>
                        <a:rPr kumimoji="1" lang="en-US" altLang="ja-JP" sz="1050" dirty="0" smtClean="0">
                          <a:solidFill>
                            <a:schemeClr val="tx1"/>
                          </a:solidFill>
                          <a:latin typeface="+mn-lt"/>
                        </a:rPr>
                        <a:t>(</a:t>
                      </a:r>
                      <a:r>
                        <a:rPr kumimoji="1" lang="ja-JP" altLang="en-US" sz="1050" dirty="0" smtClean="0">
                          <a:solidFill>
                            <a:schemeClr val="tx1"/>
                          </a:solidFill>
                          <a:latin typeface="+mn-lt"/>
                        </a:rPr>
                        <a:t>ホスト</a:t>
                      </a:r>
                      <a:r>
                        <a:rPr kumimoji="1" lang="en-US" altLang="ja-JP" sz="1050" dirty="0" smtClean="0">
                          <a:solidFill>
                            <a:schemeClr val="tx1"/>
                          </a:solidFill>
                          <a:latin typeface="+mn-lt"/>
                        </a:rPr>
                        <a:t>/</a:t>
                      </a:r>
                      <a:r>
                        <a:rPr kumimoji="1" lang="ja-JP" altLang="en-US" sz="1050" dirty="0" smtClean="0">
                          <a:solidFill>
                            <a:schemeClr val="tx1"/>
                          </a:solidFill>
                          <a:latin typeface="+mn-lt"/>
                        </a:rPr>
                        <a:t>オペレーション含む</a:t>
                      </a:r>
                      <a:r>
                        <a:rPr kumimoji="1" lang="en-US" altLang="ja-JP" sz="105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50" dirty="0" smtClean="0">
                          <a:solidFill>
                            <a:schemeClr val="tx1"/>
                          </a:solidFill>
                          <a:latin typeface="+mn-lt"/>
                        </a:rPr>
                        <a:t>1</a:t>
                      </a:r>
                      <a:endParaRPr kumimoji="1" lang="ja-JP" altLang="en-US" sz="105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25" name="角丸四角形 24"/>
          <p:cNvSpPr/>
          <p:nvPr/>
        </p:nvSpPr>
        <p:spPr bwMode="auto">
          <a:xfrm>
            <a:off x="1584561" y="3933258"/>
            <a:ext cx="2131893" cy="76012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b="1" dirty="0" smtClean="0">
              <a:solidFill>
                <a:srgbClr val="FF0000"/>
              </a:solidFill>
              <a:latin typeface="+mn-ea"/>
            </a:endParaRPr>
          </a:p>
        </p:txBody>
      </p:sp>
      <p:sp>
        <p:nvSpPr>
          <p:cNvPr id="24" name="円形吹き出し 23"/>
          <p:cNvSpPr/>
          <p:nvPr/>
        </p:nvSpPr>
        <p:spPr bwMode="auto">
          <a:xfrm>
            <a:off x="3498821" y="3708237"/>
            <a:ext cx="301542" cy="312200"/>
          </a:xfrm>
          <a:prstGeom prst="wedgeEllipseCallout">
            <a:avLst>
              <a:gd name="adj1" fmla="val -179214"/>
              <a:gd name="adj2" fmla="val -28294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3</a:t>
            </a:r>
            <a:endParaRPr kumimoji="1" lang="ja-JP" altLang="en-US" sz="1400" b="1" dirty="0" smtClean="0">
              <a:latin typeface="+mn-ea"/>
            </a:endParaRPr>
          </a:p>
        </p:txBody>
      </p:sp>
      <p:sp>
        <p:nvSpPr>
          <p:cNvPr id="27" name="角丸四角形 26"/>
          <p:cNvSpPr/>
          <p:nvPr/>
        </p:nvSpPr>
        <p:spPr bwMode="auto">
          <a:xfrm>
            <a:off x="2255537" y="2766882"/>
            <a:ext cx="948273" cy="201072"/>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graphicFrame>
        <p:nvGraphicFramePr>
          <p:cNvPr id="28" name="表 27"/>
          <p:cNvGraphicFramePr>
            <a:graphicFrameLocks noGrp="1"/>
          </p:cNvGraphicFramePr>
          <p:nvPr>
            <p:extLst>
              <p:ext uri="{D42A27DB-BD31-4B8C-83A1-F6EECF244321}">
                <p14:modId xmlns:p14="http://schemas.microsoft.com/office/powerpoint/2010/main" val="991230208"/>
              </p:ext>
            </p:extLst>
          </p:nvPr>
        </p:nvGraphicFramePr>
        <p:xfrm>
          <a:off x="1692373" y="4044905"/>
          <a:ext cx="1888267" cy="548640"/>
        </p:xfrm>
        <a:graphic>
          <a:graphicData uri="http://schemas.openxmlformats.org/drawingml/2006/table">
            <a:tbl>
              <a:tblPr firstRow="1" bandRow="1">
                <a:tableStyleId>{5C22544A-7EE6-4342-B048-85BDC9FD1C3A}</a:tableStyleId>
              </a:tblPr>
              <a:tblGrid>
                <a:gridCol w="1888267">
                  <a:extLst>
                    <a:ext uri="{9D8B030D-6E8A-4147-A177-3AD203B41FA5}">
                      <a16:colId xmlns:a16="http://schemas.microsoft.com/office/drawing/2014/main" val="2883640048"/>
                    </a:ext>
                  </a:extLst>
                </a:gridCol>
              </a:tblGrid>
              <a:tr h="210497">
                <a:tc>
                  <a:txBody>
                    <a:bodyPr/>
                    <a:lstStyle/>
                    <a:p>
                      <a:pPr algn="ctr"/>
                      <a:r>
                        <a:rPr kumimoji="1" lang="ja-JP" altLang="en-US" sz="1200" dirty="0" smtClean="0">
                          <a:solidFill>
                            <a:schemeClr val="bg1"/>
                          </a:solidFill>
                          <a:latin typeface="+mn-lt"/>
                        </a:rPr>
                        <a:t>グループ名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10497">
                <a:tc>
                  <a:txBody>
                    <a:bodyPr/>
                    <a:lstStyle/>
                    <a:p>
                      <a:pPr algn="ctr"/>
                      <a:r>
                        <a:rPr kumimoji="1" lang="ja-JP" altLang="en-US" sz="1200" b="0" dirty="0" smtClean="0">
                          <a:solidFill>
                            <a:schemeClr val="tx1"/>
                          </a:solidFill>
                          <a:latin typeface="+mn-lt"/>
                        </a:rPr>
                        <a:t>インストールパッケージ</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Tree>
    <p:extLst>
      <p:ext uri="{BB962C8B-B14F-4D97-AF65-F5344CB8AC3E}">
        <p14:creationId xmlns:p14="http://schemas.microsoft.com/office/powerpoint/2010/main" val="23133912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479629" y="1698720"/>
            <a:ext cx="7588949" cy="4317206"/>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smtClean="0"/>
              <a:t>3.3 </a:t>
            </a:r>
            <a:r>
              <a:rPr lang="en-US" altLang="ja-JP" sz="2200" dirty="0"/>
              <a:t>CMDB</a:t>
            </a:r>
            <a:r>
              <a:rPr lang="ja-JP" altLang="en-US" sz="2200" dirty="0"/>
              <a:t>にデータシート</a:t>
            </a:r>
            <a:r>
              <a:rPr lang="ja-JP" altLang="en-US" sz="2200" dirty="0" smtClean="0"/>
              <a:t>とパラメータシート</a:t>
            </a:r>
            <a:r>
              <a:rPr lang="ja-JP" altLang="en-US" sz="2200" dirty="0"/>
              <a:t>を</a:t>
            </a:r>
            <a:r>
              <a:rPr lang="ja-JP" altLang="en-US" sz="2200" dirty="0" smtClean="0"/>
              <a:t>設定</a:t>
            </a:r>
            <a:r>
              <a:rPr lang="en-US" altLang="ja-JP" sz="2200" dirty="0" smtClean="0"/>
              <a:t>(3/4)</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パラメータシートを</a:t>
            </a:r>
            <a:r>
              <a:rPr lang="ja-JP" altLang="en-US" dirty="0"/>
              <a:t>作成</a:t>
            </a:r>
            <a:r>
              <a:rPr lang="ja-JP" altLang="en-US" dirty="0" smtClean="0"/>
              <a:t>する</a:t>
            </a:r>
            <a:endParaRPr lang="en-US" altLang="ja-JP" dirty="0"/>
          </a:p>
          <a:p>
            <a:pPr lvl="1"/>
            <a:r>
              <a:rPr lang="ja-JP" altLang="en-US" dirty="0" smtClean="0"/>
              <a:t>項目を追加し、各項目へ</a:t>
            </a:r>
            <a:r>
              <a:rPr lang="ja-JP" altLang="en-US" dirty="0"/>
              <a:t>下表のように</a:t>
            </a:r>
            <a:r>
              <a:rPr lang="ja-JP" altLang="en-US" dirty="0" smtClean="0"/>
              <a:t>入力、選択して</a:t>
            </a:r>
            <a:r>
              <a:rPr lang="ja-JP" altLang="en-US" dirty="0"/>
              <a:t>下さい</a:t>
            </a:r>
            <a:r>
              <a:rPr lang="ja-JP" altLang="en-US" dirty="0" smtClean="0"/>
              <a:t>。</a:t>
            </a:r>
            <a:r>
              <a:rPr lang="en-US" altLang="ja-JP" dirty="0" smtClean="0"/>
              <a:t>(</a:t>
            </a:r>
            <a:r>
              <a:rPr lang="ja-JP" altLang="en-US" dirty="0" smtClean="0"/>
              <a:t>次ページへ続く</a:t>
            </a:r>
            <a:r>
              <a:rPr lang="en-US" altLang="ja-JP" dirty="0" smtClean="0"/>
              <a:t>)</a:t>
            </a:r>
          </a:p>
        </p:txBody>
      </p:sp>
      <p:sp>
        <p:nvSpPr>
          <p:cNvPr id="53" name="角丸四角形 52"/>
          <p:cNvSpPr/>
          <p:nvPr/>
        </p:nvSpPr>
        <p:spPr bwMode="auto">
          <a:xfrm>
            <a:off x="179512" y="4029068"/>
            <a:ext cx="6454118" cy="2424119"/>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sp>
        <p:nvSpPr>
          <p:cNvPr id="54" name="円形吹き出し 53"/>
          <p:cNvSpPr/>
          <p:nvPr/>
        </p:nvSpPr>
        <p:spPr bwMode="auto">
          <a:xfrm>
            <a:off x="178800" y="3850352"/>
            <a:ext cx="301542" cy="312200"/>
          </a:xfrm>
          <a:prstGeom prst="wedgeEllipseCallout">
            <a:avLst>
              <a:gd name="adj1" fmla="val 628242"/>
              <a:gd name="adj2" fmla="val -447177"/>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5</a:t>
            </a:r>
            <a:endParaRPr kumimoji="1" lang="ja-JP" altLang="en-US" sz="1400" b="1" dirty="0" smtClean="0">
              <a:latin typeface="+mn-ea"/>
            </a:endParaRPr>
          </a:p>
        </p:txBody>
      </p:sp>
      <p:sp>
        <p:nvSpPr>
          <p:cNvPr id="46" name="角丸四角形 45"/>
          <p:cNvSpPr/>
          <p:nvPr/>
        </p:nvSpPr>
        <p:spPr bwMode="auto">
          <a:xfrm>
            <a:off x="1331550" y="2107757"/>
            <a:ext cx="216030" cy="140198"/>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8" name="角丸四角形 47"/>
          <p:cNvSpPr/>
          <p:nvPr/>
        </p:nvSpPr>
        <p:spPr bwMode="auto">
          <a:xfrm>
            <a:off x="1475570" y="1730750"/>
            <a:ext cx="2477011" cy="28013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項目</a:t>
            </a:r>
            <a:r>
              <a:rPr lang="ja-JP" altLang="en-US" sz="1200" dirty="0">
                <a:latin typeface="+mn-ea"/>
              </a:rPr>
              <a:t>が</a:t>
            </a:r>
            <a:r>
              <a:rPr lang="en-US" altLang="ja-JP" sz="1200" dirty="0" smtClean="0">
                <a:latin typeface="+mn-ea"/>
              </a:rPr>
              <a:t>5</a:t>
            </a:r>
            <a:r>
              <a:rPr lang="ja-JP" altLang="en-US" sz="1200" dirty="0" smtClean="0">
                <a:latin typeface="+mn-ea"/>
              </a:rPr>
              <a:t>個になるようにクリック</a:t>
            </a:r>
            <a:endParaRPr lang="en-US" altLang="ja-JP" sz="1200" dirty="0" smtClean="0">
              <a:latin typeface="+mn-ea"/>
            </a:endParaRPr>
          </a:p>
        </p:txBody>
      </p:sp>
      <p:sp>
        <p:nvSpPr>
          <p:cNvPr id="47" name="円形吹き出し 46"/>
          <p:cNvSpPr/>
          <p:nvPr/>
        </p:nvSpPr>
        <p:spPr bwMode="auto">
          <a:xfrm>
            <a:off x="1264763" y="1665905"/>
            <a:ext cx="301542" cy="312200"/>
          </a:xfrm>
          <a:prstGeom prst="wedgeEllipseCallout">
            <a:avLst>
              <a:gd name="adj1" fmla="val -1464"/>
              <a:gd name="adj2" fmla="val 87508"/>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smtClean="0">
              <a:latin typeface="+mn-ea"/>
            </a:endParaRPr>
          </a:p>
        </p:txBody>
      </p:sp>
      <p:sp>
        <p:nvSpPr>
          <p:cNvPr id="35" name="正方形/長方形 34"/>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Playbook</a:t>
            </a:r>
            <a:r>
              <a:rPr lang="ja-JP" altLang="en-US" sz="900" b="1">
                <a:latin typeface="+mn-ea"/>
              </a:rPr>
              <a:t>をアップロードして</a:t>
            </a:r>
          </a:p>
          <a:p>
            <a:pPr algn="ctr"/>
            <a:r>
              <a:rPr lang="ja-JP" altLang="en-US" sz="900" b="1">
                <a:latin typeface="+mn-ea"/>
              </a:rPr>
              <a:t>ジョブ</a:t>
            </a:r>
            <a:r>
              <a:rPr lang="en-US" altLang="ja-JP" sz="900" b="1">
                <a:latin typeface="+mn-ea"/>
              </a:rPr>
              <a:t>(Movement)</a:t>
            </a:r>
            <a:r>
              <a:rPr lang="ja-JP" altLang="en-US" sz="900" b="1">
                <a:latin typeface="+mn-ea"/>
              </a:rPr>
              <a:t>に紐付け</a:t>
            </a:r>
            <a:endParaRPr lang="ja-JP" altLang="en-US" sz="900" b="1" dirty="0">
              <a:latin typeface="+mn-ea"/>
            </a:endParaRPr>
          </a:p>
        </p:txBody>
      </p:sp>
      <p:sp>
        <p:nvSpPr>
          <p:cNvPr id="49" name="角丸四角形 48"/>
          <p:cNvSpPr/>
          <p:nvPr/>
        </p:nvSpPr>
        <p:spPr bwMode="auto">
          <a:xfrm>
            <a:off x="6814060" y="2432455"/>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a:t>
            </a:r>
            <a:r>
              <a:rPr lang="en-US" altLang="ja-JP" sz="900" b="1">
                <a:latin typeface="+mn-ea"/>
              </a:rPr>
              <a:t>(Movement)</a:t>
            </a:r>
            <a:r>
              <a:rPr lang="ja-JP" altLang="en-US" sz="900" b="1">
                <a:latin typeface="+mn-ea"/>
              </a:rPr>
              <a:t>を</a:t>
            </a:r>
          </a:p>
          <a:p>
            <a:pPr algn="ctr"/>
            <a:r>
              <a:rPr lang="ja-JP" altLang="en-US" sz="900" b="1">
                <a:latin typeface="+mn-ea"/>
              </a:rPr>
              <a:t>ジョブフロー</a:t>
            </a:r>
            <a:r>
              <a:rPr lang="en-US" altLang="ja-JP" sz="900" b="1">
                <a:latin typeface="+mn-ea"/>
              </a:rPr>
              <a:t>(Conductor)</a:t>
            </a:r>
            <a:r>
              <a:rPr lang="ja-JP" altLang="en-US" sz="900" b="1">
                <a:latin typeface="+mn-ea"/>
              </a:rPr>
              <a:t>に組込み</a:t>
            </a:r>
            <a:endParaRPr lang="ja-JP" altLang="en-US" sz="900" b="1" dirty="0">
              <a:latin typeface="+mn-ea"/>
            </a:endParaRPr>
          </a:p>
        </p:txBody>
      </p:sp>
      <p:sp>
        <p:nvSpPr>
          <p:cNvPr id="50" name="角丸四角形 49"/>
          <p:cNvSpPr/>
          <p:nvPr/>
        </p:nvSpPr>
        <p:spPr bwMode="auto">
          <a:xfrm>
            <a:off x="6814060" y="2875891"/>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solidFill>
                  <a:srgbClr val="FF0000"/>
                </a:solidFill>
                <a:latin typeface="+mn-ea"/>
              </a:rPr>
              <a:t>CMDB</a:t>
            </a:r>
            <a:r>
              <a:rPr lang="ja-JP" altLang="en-US" sz="900" b="1">
                <a:solidFill>
                  <a:srgbClr val="FF0000"/>
                </a:solidFill>
                <a:latin typeface="+mn-ea"/>
              </a:rPr>
              <a:t>にデータシートと</a:t>
            </a:r>
          </a:p>
          <a:p>
            <a:pPr algn="ctr"/>
            <a:r>
              <a:rPr lang="ja-JP" altLang="en-US" sz="900" b="1">
                <a:solidFill>
                  <a:srgbClr val="FF0000"/>
                </a:solidFill>
                <a:latin typeface="+mn-ea"/>
              </a:rPr>
              <a:t>パラメータシートを設定</a:t>
            </a:r>
            <a:endParaRPr lang="ja-JP" altLang="en-US" sz="900" b="1" dirty="0">
              <a:solidFill>
                <a:srgbClr val="FF0000"/>
              </a:solidFill>
              <a:latin typeface="+mn-ea"/>
            </a:endParaRPr>
          </a:p>
        </p:txBody>
      </p:sp>
      <p:sp>
        <p:nvSpPr>
          <p:cNvPr id="51" name="角丸四角形 50"/>
          <p:cNvSpPr/>
          <p:nvPr/>
        </p:nvSpPr>
        <p:spPr bwMode="auto">
          <a:xfrm>
            <a:off x="6814060" y="376276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a:t>
            </a:r>
            <a:r>
              <a:rPr lang="ja-JP" altLang="en-US" sz="900" b="1" dirty="0" smtClean="0">
                <a:latin typeface="+mn-ea"/>
              </a:rPr>
              <a:t>紐付け</a:t>
            </a:r>
            <a:endParaRPr lang="ja-JP" altLang="en-US" sz="900" b="1" dirty="0">
              <a:latin typeface="+mn-ea"/>
            </a:endParaRPr>
          </a:p>
        </p:txBody>
      </p:sp>
      <p:sp>
        <p:nvSpPr>
          <p:cNvPr id="52" name="角丸四角形 51"/>
          <p:cNvSpPr/>
          <p:nvPr/>
        </p:nvSpPr>
        <p:spPr bwMode="auto">
          <a:xfrm>
            <a:off x="6814060" y="331932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データシートにデータを登録</a:t>
            </a:r>
            <a:endParaRPr lang="ja-JP" altLang="en-US" sz="900" b="1" dirty="0">
              <a:latin typeface="+mn-ea"/>
            </a:endParaRPr>
          </a:p>
        </p:txBody>
      </p:sp>
      <p:sp>
        <p:nvSpPr>
          <p:cNvPr id="57" name="角丸四角形 56"/>
          <p:cNvSpPr/>
          <p:nvPr/>
        </p:nvSpPr>
        <p:spPr bwMode="auto">
          <a:xfrm>
            <a:off x="6814060" y="420619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a:latin typeface="+mn-ea"/>
              </a:rPr>
              <a:t>機器一覧にターゲットとなる</a:t>
            </a:r>
          </a:p>
          <a:p>
            <a:pPr algn="ctr"/>
            <a:r>
              <a:rPr lang="en-US" altLang="ja-JP" sz="800" b="1">
                <a:latin typeface="+mn-ea"/>
              </a:rPr>
              <a:t>Linux</a:t>
            </a:r>
            <a:r>
              <a:rPr lang="ja-JP" altLang="en-US" sz="800" b="1">
                <a:latin typeface="+mn-ea"/>
              </a:rPr>
              <a:t>マシンを登録</a:t>
            </a:r>
            <a:endParaRPr lang="ja-JP" altLang="en-US" sz="800" b="1" dirty="0">
              <a:latin typeface="+mn-ea"/>
            </a:endParaRPr>
          </a:p>
        </p:txBody>
      </p:sp>
      <p:graphicFrame>
        <p:nvGraphicFramePr>
          <p:cNvPr id="58" name="表 57"/>
          <p:cNvGraphicFramePr>
            <a:graphicFrameLocks noGrp="1"/>
          </p:cNvGraphicFramePr>
          <p:nvPr>
            <p:extLst>
              <p:ext uri="{D42A27DB-BD31-4B8C-83A1-F6EECF244321}">
                <p14:modId xmlns:p14="http://schemas.microsoft.com/office/powerpoint/2010/main" val="2081808111"/>
              </p:ext>
            </p:extLst>
          </p:nvPr>
        </p:nvGraphicFramePr>
        <p:xfrm>
          <a:off x="350813" y="4181309"/>
          <a:ext cx="6051328" cy="2128091"/>
        </p:xfrm>
        <a:graphic>
          <a:graphicData uri="http://schemas.openxmlformats.org/drawingml/2006/table">
            <a:tbl>
              <a:tblPr firstRow="1" bandRow="1">
                <a:tableStyleId>{5C22544A-7EE6-4342-B048-85BDC9FD1C3A}</a:tableStyleId>
              </a:tblPr>
              <a:tblGrid>
                <a:gridCol w="2015470">
                  <a:extLst>
                    <a:ext uri="{9D8B030D-6E8A-4147-A177-3AD203B41FA5}">
                      <a16:colId xmlns:a16="http://schemas.microsoft.com/office/drawing/2014/main" val="2883640048"/>
                    </a:ext>
                  </a:extLst>
                </a:gridCol>
                <a:gridCol w="2017929">
                  <a:extLst>
                    <a:ext uri="{9D8B030D-6E8A-4147-A177-3AD203B41FA5}">
                      <a16:colId xmlns:a16="http://schemas.microsoft.com/office/drawing/2014/main" val="1123245703"/>
                    </a:ext>
                  </a:extLst>
                </a:gridCol>
                <a:gridCol w="2017929">
                  <a:extLst>
                    <a:ext uri="{9D8B030D-6E8A-4147-A177-3AD203B41FA5}">
                      <a16:colId xmlns:a16="http://schemas.microsoft.com/office/drawing/2014/main" val="3689501580"/>
                    </a:ext>
                  </a:extLst>
                </a:gridCol>
              </a:tblGrid>
              <a:tr h="234438">
                <a:tc>
                  <a:txBody>
                    <a:bodyPr/>
                    <a:lstStyle/>
                    <a:p>
                      <a:pPr algn="ctr"/>
                      <a:r>
                        <a:rPr kumimoji="1" lang="ja-JP" altLang="en-US" sz="1200" dirty="0" smtClean="0">
                          <a:solidFill>
                            <a:schemeClr val="bg1"/>
                          </a:solidFill>
                          <a:latin typeface="+mn-lt"/>
                        </a:rPr>
                        <a:t>項目名</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入力方式</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選択項目</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351658">
                <a:tc>
                  <a:txBody>
                    <a:bodyPr/>
                    <a:lstStyle/>
                    <a:p>
                      <a:pPr algn="ctr"/>
                      <a:r>
                        <a:rPr kumimoji="1" lang="en-US" altLang="ja-JP" sz="900" b="0" dirty="0" err="1" smtClean="0">
                          <a:solidFill>
                            <a:schemeClr val="tx1"/>
                          </a:solidFill>
                          <a:latin typeface="+mn-lt"/>
                        </a:rPr>
                        <a:t>httpd</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プルダウン選択</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入力用</a:t>
                      </a:r>
                      <a:r>
                        <a:rPr kumimoji="1" lang="en-US" altLang="ja-JP" sz="900" dirty="0" smtClean="0">
                          <a:solidFill>
                            <a:schemeClr val="tx1"/>
                          </a:solidFill>
                          <a:latin typeface="+mn-lt"/>
                        </a:rPr>
                        <a:t>:</a:t>
                      </a:r>
                      <a:r>
                        <a:rPr kumimoji="1" lang="ja-JP" altLang="en-US" sz="900" dirty="0" smtClean="0">
                          <a:solidFill>
                            <a:schemeClr val="tx1"/>
                          </a:solidFill>
                          <a:latin typeface="+mn-lt"/>
                        </a:rPr>
                        <a:t>フラグ定義</a:t>
                      </a:r>
                      <a:r>
                        <a:rPr kumimoji="1" lang="en-US" altLang="ja-JP" sz="900" dirty="0" smtClean="0">
                          <a:solidFill>
                            <a:schemeClr val="tx1"/>
                          </a:solidFill>
                          <a:latin typeface="+mn-lt"/>
                        </a:rPr>
                        <a:t>:</a:t>
                      </a:r>
                      <a:r>
                        <a:rPr kumimoji="1" lang="ja-JP" altLang="en-US" sz="900" dirty="0" smtClean="0">
                          <a:solidFill>
                            <a:schemeClr val="tx1"/>
                          </a:solidFill>
                          <a:latin typeface="+mn-lt"/>
                        </a:rPr>
                        <a:t>パラメータ</a:t>
                      </a:r>
                      <a:r>
                        <a:rPr kumimoji="1" lang="en-US" altLang="ja-JP" sz="900" dirty="0" smtClean="0">
                          <a:solidFill>
                            <a:schemeClr val="tx1"/>
                          </a:solidFill>
                          <a:latin typeface="+mn-lt"/>
                        </a:rPr>
                        <a:t>/</a:t>
                      </a:r>
                      <a:r>
                        <a:rPr kumimoji="1" lang="ja-JP" altLang="en-US" sz="900" dirty="0" smtClean="0">
                          <a:solidFill>
                            <a:schemeClr val="tx1"/>
                          </a:solidFill>
                          <a:latin typeface="+mn-lt"/>
                        </a:rPr>
                        <a:t>パッケージフラグ</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r h="390731">
                <a:tc>
                  <a:txBody>
                    <a:bodyPr/>
                    <a:lstStyle/>
                    <a:p>
                      <a:pPr algn="ctr"/>
                      <a:r>
                        <a:rPr kumimoji="1" lang="en-US" altLang="ja-JP" sz="900" b="0" dirty="0" err="1" smtClean="0">
                          <a:solidFill>
                            <a:schemeClr val="tx1"/>
                          </a:solidFill>
                          <a:latin typeface="+mn-lt"/>
                        </a:rPr>
                        <a:t>mariadb</a:t>
                      </a:r>
                      <a:r>
                        <a:rPr kumimoji="1" lang="en-US" altLang="ja-JP" sz="900" b="0" dirty="0" smtClean="0">
                          <a:solidFill>
                            <a:schemeClr val="tx1"/>
                          </a:solidFill>
                          <a:latin typeface="+mn-lt"/>
                        </a:rPr>
                        <a:t>-server</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プルダウン選択</a:t>
                      </a:r>
                    </a:p>
                    <a:p>
                      <a:pPr algn="ct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入力用</a:t>
                      </a:r>
                      <a:r>
                        <a:rPr kumimoji="1" lang="en-US" altLang="ja-JP" sz="900" dirty="0" smtClean="0">
                          <a:solidFill>
                            <a:schemeClr val="tx1"/>
                          </a:solidFill>
                          <a:latin typeface="+mn-lt"/>
                        </a:rPr>
                        <a:t>:</a:t>
                      </a:r>
                      <a:r>
                        <a:rPr kumimoji="1" lang="ja-JP" altLang="en-US" sz="900" dirty="0" smtClean="0">
                          <a:solidFill>
                            <a:schemeClr val="tx1"/>
                          </a:solidFill>
                          <a:latin typeface="+mn-lt"/>
                        </a:rPr>
                        <a:t>フラグ定義</a:t>
                      </a:r>
                      <a:r>
                        <a:rPr kumimoji="1" lang="en-US" altLang="ja-JP" sz="900" dirty="0" smtClean="0">
                          <a:solidFill>
                            <a:schemeClr val="tx1"/>
                          </a:solidFill>
                          <a:latin typeface="+mn-lt"/>
                        </a:rPr>
                        <a:t>:</a:t>
                      </a:r>
                      <a:r>
                        <a:rPr kumimoji="1" lang="ja-JP" altLang="en-US" sz="900" dirty="0" smtClean="0">
                          <a:solidFill>
                            <a:schemeClr val="tx1"/>
                          </a:solidFill>
                          <a:latin typeface="+mn-lt"/>
                        </a:rPr>
                        <a:t>パラメータ</a:t>
                      </a:r>
                      <a:r>
                        <a:rPr kumimoji="1" lang="en-US" altLang="ja-JP" sz="900" dirty="0" smtClean="0">
                          <a:solidFill>
                            <a:schemeClr val="tx1"/>
                          </a:solidFill>
                          <a:latin typeface="+mn-lt"/>
                        </a:rPr>
                        <a:t>/</a:t>
                      </a:r>
                      <a:r>
                        <a:rPr kumimoji="1" lang="ja-JP" altLang="en-US" sz="900" dirty="0" smtClean="0">
                          <a:solidFill>
                            <a:schemeClr val="tx1"/>
                          </a:solidFill>
                          <a:latin typeface="+mn-lt"/>
                        </a:rPr>
                        <a:t>パッケージフラグ</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2678294"/>
                  </a:ext>
                </a:extLst>
              </a:tr>
              <a:tr h="351658">
                <a:tc>
                  <a:txBody>
                    <a:bodyPr/>
                    <a:lstStyle/>
                    <a:p>
                      <a:pPr algn="ctr"/>
                      <a:r>
                        <a:rPr kumimoji="1" lang="en-US" altLang="ja-JP" sz="900" b="0" dirty="0" err="1" smtClean="0">
                          <a:solidFill>
                            <a:schemeClr val="tx1"/>
                          </a:solidFill>
                          <a:latin typeface="+mn-lt"/>
                        </a:rPr>
                        <a:t>php</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プルダウン選択</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入力用</a:t>
                      </a:r>
                      <a:r>
                        <a:rPr kumimoji="1" lang="en-US" altLang="ja-JP" sz="900" dirty="0" smtClean="0">
                          <a:solidFill>
                            <a:schemeClr val="tx1"/>
                          </a:solidFill>
                          <a:latin typeface="+mn-lt"/>
                        </a:rPr>
                        <a:t>:</a:t>
                      </a:r>
                      <a:r>
                        <a:rPr kumimoji="1" lang="ja-JP" altLang="en-US" sz="900" dirty="0" smtClean="0">
                          <a:solidFill>
                            <a:schemeClr val="tx1"/>
                          </a:solidFill>
                          <a:latin typeface="+mn-lt"/>
                        </a:rPr>
                        <a:t>フラグ定義</a:t>
                      </a:r>
                      <a:r>
                        <a:rPr kumimoji="1" lang="en-US" altLang="ja-JP" sz="900" dirty="0" smtClean="0">
                          <a:solidFill>
                            <a:schemeClr val="tx1"/>
                          </a:solidFill>
                          <a:latin typeface="+mn-lt"/>
                        </a:rPr>
                        <a:t>:</a:t>
                      </a:r>
                      <a:r>
                        <a:rPr kumimoji="1" lang="ja-JP" altLang="en-US" sz="900" dirty="0" smtClean="0">
                          <a:solidFill>
                            <a:schemeClr val="tx1"/>
                          </a:solidFill>
                          <a:latin typeface="+mn-lt"/>
                        </a:rPr>
                        <a:t>パラメータ</a:t>
                      </a:r>
                      <a:r>
                        <a:rPr kumimoji="1" lang="en-US" altLang="ja-JP" sz="900" dirty="0" smtClean="0">
                          <a:solidFill>
                            <a:schemeClr val="tx1"/>
                          </a:solidFill>
                          <a:latin typeface="+mn-lt"/>
                        </a:rPr>
                        <a:t>/</a:t>
                      </a:r>
                      <a:r>
                        <a:rPr kumimoji="1" lang="ja-JP" altLang="en-US" sz="900" dirty="0" smtClean="0">
                          <a:solidFill>
                            <a:schemeClr val="tx1"/>
                          </a:solidFill>
                          <a:latin typeface="+mn-lt"/>
                        </a:rPr>
                        <a:t>パッケージフラグ</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22572995"/>
                  </a:ext>
                </a:extLst>
              </a:tr>
              <a:tr h="351658">
                <a:tc>
                  <a:txBody>
                    <a:bodyPr/>
                    <a:lstStyle/>
                    <a:p>
                      <a:pPr algn="ctr"/>
                      <a:r>
                        <a:rPr kumimoji="1" lang="en-US" altLang="ja-JP" sz="900" b="0" dirty="0" err="1" smtClean="0">
                          <a:solidFill>
                            <a:schemeClr val="tx1"/>
                          </a:solidFill>
                          <a:latin typeface="+mn-lt"/>
                        </a:rPr>
                        <a:t>perl</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プルダウン選択</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入力用</a:t>
                      </a:r>
                      <a:r>
                        <a:rPr kumimoji="1" lang="en-US" altLang="ja-JP" sz="900" dirty="0" smtClean="0">
                          <a:solidFill>
                            <a:schemeClr val="tx1"/>
                          </a:solidFill>
                          <a:latin typeface="+mn-lt"/>
                        </a:rPr>
                        <a:t>:</a:t>
                      </a:r>
                      <a:r>
                        <a:rPr kumimoji="1" lang="ja-JP" altLang="en-US" sz="900" dirty="0" smtClean="0">
                          <a:solidFill>
                            <a:schemeClr val="tx1"/>
                          </a:solidFill>
                          <a:latin typeface="+mn-lt"/>
                        </a:rPr>
                        <a:t>フラグ定義</a:t>
                      </a:r>
                      <a:r>
                        <a:rPr kumimoji="1" lang="en-US" altLang="ja-JP" sz="900" dirty="0" smtClean="0">
                          <a:solidFill>
                            <a:schemeClr val="tx1"/>
                          </a:solidFill>
                          <a:latin typeface="+mn-lt"/>
                        </a:rPr>
                        <a:t>:</a:t>
                      </a:r>
                      <a:r>
                        <a:rPr kumimoji="1" lang="ja-JP" altLang="en-US" sz="900" dirty="0" smtClean="0">
                          <a:solidFill>
                            <a:schemeClr val="tx1"/>
                          </a:solidFill>
                          <a:latin typeface="+mn-lt"/>
                        </a:rPr>
                        <a:t>パラメータ</a:t>
                      </a:r>
                      <a:r>
                        <a:rPr kumimoji="1" lang="en-US" altLang="ja-JP" sz="900" dirty="0" smtClean="0">
                          <a:solidFill>
                            <a:schemeClr val="tx1"/>
                          </a:solidFill>
                          <a:latin typeface="+mn-lt"/>
                        </a:rPr>
                        <a:t>/</a:t>
                      </a:r>
                      <a:r>
                        <a:rPr kumimoji="1" lang="ja-JP" altLang="en-US" sz="900" dirty="0" smtClean="0">
                          <a:solidFill>
                            <a:schemeClr val="tx1"/>
                          </a:solidFill>
                          <a:latin typeface="+mn-lt"/>
                        </a:rPr>
                        <a:t>パッケージフラグ</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5740015"/>
                  </a:ext>
                </a:extLst>
              </a:tr>
              <a:tr h="351658">
                <a:tc>
                  <a:txBody>
                    <a:bodyPr/>
                    <a:lstStyle/>
                    <a:p>
                      <a:pPr algn="ctr"/>
                      <a:r>
                        <a:rPr kumimoji="1" lang="en-US" altLang="ja-JP" sz="900" b="0" dirty="0" smtClean="0">
                          <a:solidFill>
                            <a:schemeClr val="tx1"/>
                          </a:solidFill>
                          <a:latin typeface="+mn-lt"/>
                        </a:rPr>
                        <a:t>python</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プルダウン選択</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入力用</a:t>
                      </a:r>
                      <a:r>
                        <a:rPr kumimoji="1" lang="en-US" altLang="ja-JP" sz="900" dirty="0" smtClean="0">
                          <a:solidFill>
                            <a:schemeClr val="tx1"/>
                          </a:solidFill>
                          <a:latin typeface="+mn-lt"/>
                        </a:rPr>
                        <a:t>:</a:t>
                      </a:r>
                      <a:r>
                        <a:rPr kumimoji="1" lang="ja-JP" altLang="en-US" sz="900" dirty="0" smtClean="0">
                          <a:solidFill>
                            <a:schemeClr val="tx1"/>
                          </a:solidFill>
                          <a:latin typeface="+mn-lt"/>
                        </a:rPr>
                        <a:t>フラグ定義</a:t>
                      </a:r>
                      <a:r>
                        <a:rPr kumimoji="1" lang="en-US" altLang="ja-JP" sz="900" dirty="0" smtClean="0">
                          <a:solidFill>
                            <a:schemeClr val="tx1"/>
                          </a:solidFill>
                          <a:latin typeface="+mn-lt"/>
                        </a:rPr>
                        <a:t>:</a:t>
                      </a:r>
                      <a:r>
                        <a:rPr kumimoji="1" lang="ja-JP" altLang="en-US" sz="900" dirty="0" smtClean="0">
                          <a:solidFill>
                            <a:schemeClr val="tx1"/>
                          </a:solidFill>
                          <a:latin typeface="+mn-lt"/>
                        </a:rPr>
                        <a:t>パラメータ</a:t>
                      </a:r>
                      <a:r>
                        <a:rPr kumimoji="1" lang="en-US" altLang="ja-JP" sz="900" dirty="0" smtClean="0">
                          <a:solidFill>
                            <a:schemeClr val="tx1"/>
                          </a:solidFill>
                          <a:latin typeface="+mn-lt"/>
                        </a:rPr>
                        <a:t>/</a:t>
                      </a:r>
                      <a:r>
                        <a:rPr kumimoji="1" lang="ja-JP" altLang="en-US" sz="900" dirty="0" smtClean="0">
                          <a:solidFill>
                            <a:schemeClr val="tx1"/>
                          </a:solidFill>
                          <a:latin typeface="+mn-lt"/>
                        </a:rPr>
                        <a:t>パッケージフラグ</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090557"/>
                  </a:ext>
                </a:extLst>
              </a:tr>
            </a:tbl>
          </a:graphicData>
        </a:graphic>
      </p:graphicFrame>
      <p:sp>
        <p:nvSpPr>
          <p:cNvPr id="27" name="角丸四角形 26"/>
          <p:cNvSpPr/>
          <p:nvPr/>
        </p:nvSpPr>
        <p:spPr bwMode="auto">
          <a:xfrm>
            <a:off x="2252593" y="2276839"/>
            <a:ext cx="4235551" cy="159035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Tree>
    <p:extLst>
      <p:ext uri="{BB962C8B-B14F-4D97-AF65-F5344CB8AC3E}">
        <p14:creationId xmlns:p14="http://schemas.microsoft.com/office/powerpoint/2010/main" val="32074279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434864" y="1705862"/>
            <a:ext cx="7593616" cy="4321874"/>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smtClean="0"/>
              <a:t>3.3 </a:t>
            </a:r>
            <a:r>
              <a:rPr lang="en-US" altLang="ja-JP" sz="2200" dirty="0"/>
              <a:t>CMDB</a:t>
            </a:r>
            <a:r>
              <a:rPr lang="ja-JP" altLang="en-US" sz="2200" dirty="0"/>
              <a:t>にデータシート</a:t>
            </a:r>
            <a:r>
              <a:rPr lang="ja-JP" altLang="en-US" sz="2200" dirty="0" smtClean="0"/>
              <a:t>とパラメータシート</a:t>
            </a:r>
            <a:r>
              <a:rPr lang="ja-JP" altLang="en-US" sz="2200" dirty="0"/>
              <a:t>を</a:t>
            </a:r>
            <a:r>
              <a:rPr lang="ja-JP" altLang="en-US" sz="2200" dirty="0" smtClean="0"/>
              <a:t>設定</a:t>
            </a:r>
            <a:r>
              <a:rPr lang="en-US" altLang="ja-JP" sz="2200" dirty="0" smtClean="0"/>
              <a:t>(4/4)</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パラメータシートを</a:t>
            </a:r>
            <a:r>
              <a:rPr lang="ja-JP" altLang="en-US" dirty="0"/>
              <a:t>作成</a:t>
            </a:r>
            <a:r>
              <a:rPr lang="ja-JP" altLang="en-US" dirty="0" smtClean="0"/>
              <a:t>する</a:t>
            </a:r>
            <a:endParaRPr lang="en-US" altLang="ja-JP" dirty="0" smtClean="0"/>
          </a:p>
          <a:p>
            <a:pPr lvl="1"/>
            <a:r>
              <a:rPr lang="ja-JP" altLang="en-US" dirty="0"/>
              <a:t>項目</a:t>
            </a:r>
            <a:r>
              <a:rPr lang="ja-JP" altLang="en-US" dirty="0" smtClean="0"/>
              <a:t>の移動が完了できたら作成をクリックして下さい。</a:t>
            </a:r>
            <a:endParaRPr lang="en-US" altLang="ja-JP" dirty="0"/>
          </a:p>
        </p:txBody>
      </p:sp>
      <p:sp>
        <p:nvSpPr>
          <p:cNvPr id="46" name="角丸四角形 45"/>
          <p:cNvSpPr/>
          <p:nvPr/>
        </p:nvSpPr>
        <p:spPr bwMode="auto">
          <a:xfrm>
            <a:off x="2214931" y="2396525"/>
            <a:ext cx="202445" cy="15763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8" name="角丸四角形 47"/>
          <p:cNvSpPr/>
          <p:nvPr/>
        </p:nvSpPr>
        <p:spPr bwMode="auto">
          <a:xfrm>
            <a:off x="2382736" y="2019801"/>
            <a:ext cx="3641455" cy="28013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カラムグループの領域に項目をドラッグ</a:t>
            </a:r>
            <a:r>
              <a:rPr lang="en-US" altLang="ja-JP" sz="1200" dirty="0">
                <a:latin typeface="+mn-ea"/>
              </a:rPr>
              <a:t>&amp;</a:t>
            </a:r>
            <a:r>
              <a:rPr lang="ja-JP" altLang="en-US" sz="1200" dirty="0">
                <a:latin typeface="+mn-ea"/>
              </a:rPr>
              <a:t>ドロップ</a:t>
            </a:r>
            <a:endParaRPr lang="en-US" altLang="ja-JP" sz="1200" dirty="0" smtClean="0">
              <a:latin typeface="+mn-ea"/>
            </a:endParaRPr>
          </a:p>
        </p:txBody>
      </p:sp>
      <p:sp>
        <p:nvSpPr>
          <p:cNvPr id="47" name="円形吹き出し 46"/>
          <p:cNvSpPr/>
          <p:nvPr/>
        </p:nvSpPr>
        <p:spPr bwMode="auto">
          <a:xfrm>
            <a:off x="2171929" y="1954956"/>
            <a:ext cx="301542" cy="312200"/>
          </a:xfrm>
          <a:prstGeom prst="wedgeEllipseCallout">
            <a:avLst>
              <a:gd name="adj1" fmla="val -1464"/>
              <a:gd name="adj2" fmla="val 87508"/>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6</a:t>
            </a:r>
            <a:endParaRPr kumimoji="1" lang="ja-JP" altLang="en-US" sz="1400" b="1" dirty="0" smtClean="0">
              <a:latin typeface="+mn-ea"/>
            </a:endParaRPr>
          </a:p>
        </p:txBody>
      </p:sp>
      <p:sp>
        <p:nvSpPr>
          <p:cNvPr id="35" name="正方形/長方形 34"/>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Playbook</a:t>
            </a:r>
            <a:r>
              <a:rPr lang="ja-JP" altLang="en-US" sz="900" b="1">
                <a:latin typeface="+mn-ea"/>
              </a:rPr>
              <a:t>をアップロードして</a:t>
            </a:r>
          </a:p>
          <a:p>
            <a:pPr algn="ctr"/>
            <a:r>
              <a:rPr lang="ja-JP" altLang="en-US" sz="900" b="1">
                <a:latin typeface="+mn-ea"/>
              </a:rPr>
              <a:t>ジョブ</a:t>
            </a:r>
            <a:r>
              <a:rPr lang="en-US" altLang="ja-JP" sz="900" b="1">
                <a:latin typeface="+mn-ea"/>
              </a:rPr>
              <a:t>(Movement)</a:t>
            </a:r>
            <a:r>
              <a:rPr lang="ja-JP" altLang="en-US" sz="900" b="1">
                <a:latin typeface="+mn-ea"/>
              </a:rPr>
              <a:t>に紐付け</a:t>
            </a:r>
            <a:endParaRPr lang="ja-JP" altLang="en-US" sz="900" b="1" dirty="0">
              <a:latin typeface="+mn-ea"/>
            </a:endParaRPr>
          </a:p>
        </p:txBody>
      </p:sp>
      <p:sp>
        <p:nvSpPr>
          <p:cNvPr id="49" name="角丸四角形 48"/>
          <p:cNvSpPr/>
          <p:nvPr/>
        </p:nvSpPr>
        <p:spPr bwMode="auto">
          <a:xfrm>
            <a:off x="6814060" y="2432455"/>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a:t>
            </a:r>
            <a:r>
              <a:rPr lang="en-US" altLang="ja-JP" sz="900" b="1">
                <a:latin typeface="+mn-ea"/>
              </a:rPr>
              <a:t>(Movement)</a:t>
            </a:r>
            <a:r>
              <a:rPr lang="ja-JP" altLang="en-US" sz="900" b="1">
                <a:latin typeface="+mn-ea"/>
              </a:rPr>
              <a:t>を</a:t>
            </a:r>
          </a:p>
          <a:p>
            <a:pPr algn="ctr"/>
            <a:r>
              <a:rPr lang="ja-JP" altLang="en-US" sz="900" b="1">
                <a:latin typeface="+mn-ea"/>
              </a:rPr>
              <a:t>ジョブフロー</a:t>
            </a:r>
            <a:r>
              <a:rPr lang="en-US" altLang="ja-JP" sz="900" b="1">
                <a:latin typeface="+mn-ea"/>
              </a:rPr>
              <a:t>(Conductor)</a:t>
            </a:r>
            <a:r>
              <a:rPr lang="ja-JP" altLang="en-US" sz="900" b="1">
                <a:latin typeface="+mn-ea"/>
              </a:rPr>
              <a:t>に組込み</a:t>
            </a:r>
            <a:endParaRPr lang="ja-JP" altLang="en-US" sz="900" b="1" dirty="0">
              <a:latin typeface="+mn-ea"/>
            </a:endParaRPr>
          </a:p>
        </p:txBody>
      </p:sp>
      <p:sp>
        <p:nvSpPr>
          <p:cNvPr id="50" name="角丸四角形 49"/>
          <p:cNvSpPr/>
          <p:nvPr/>
        </p:nvSpPr>
        <p:spPr bwMode="auto">
          <a:xfrm>
            <a:off x="6814060" y="2875891"/>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solidFill>
                  <a:srgbClr val="FF0000"/>
                </a:solidFill>
                <a:latin typeface="+mn-ea"/>
              </a:rPr>
              <a:t>CMDB</a:t>
            </a:r>
            <a:r>
              <a:rPr lang="ja-JP" altLang="en-US" sz="900" b="1">
                <a:solidFill>
                  <a:srgbClr val="FF0000"/>
                </a:solidFill>
                <a:latin typeface="+mn-ea"/>
              </a:rPr>
              <a:t>にデータシートと</a:t>
            </a:r>
          </a:p>
          <a:p>
            <a:pPr algn="ctr"/>
            <a:r>
              <a:rPr lang="ja-JP" altLang="en-US" sz="900" b="1">
                <a:solidFill>
                  <a:srgbClr val="FF0000"/>
                </a:solidFill>
                <a:latin typeface="+mn-ea"/>
              </a:rPr>
              <a:t>パラメータシートを設定</a:t>
            </a:r>
            <a:endParaRPr lang="ja-JP" altLang="en-US" sz="900" b="1" dirty="0">
              <a:solidFill>
                <a:srgbClr val="FF0000"/>
              </a:solidFill>
              <a:latin typeface="+mn-ea"/>
            </a:endParaRPr>
          </a:p>
        </p:txBody>
      </p:sp>
      <p:sp>
        <p:nvSpPr>
          <p:cNvPr id="51" name="角丸四角形 50"/>
          <p:cNvSpPr/>
          <p:nvPr/>
        </p:nvSpPr>
        <p:spPr bwMode="auto">
          <a:xfrm>
            <a:off x="6814060" y="376276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a:t>
            </a:r>
            <a:r>
              <a:rPr lang="ja-JP" altLang="en-US" sz="900" b="1" dirty="0" smtClean="0">
                <a:latin typeface="+mn-ea"/>
              </a:rPr>
              <a:t>紐付け</a:t>
            </a:r>
            <a:endParaRPr lang="ja-JP" altLang="en-US" sz="900" b="1" dirty="0">
              <a:latin typeface="+mn-ea"/>
            </a:endParaRPr>
          </a:p>
        </p:txBody>
      </p:sp>
      <p:sp>
        <p:nvSpPr>
          <p:cNvPr id="52" name="角丸四角形 51"/>
          <p:cNvSpPr/>
          <p:nvPr/>
        </p:nvSpPr>
        <p:spPr bwMode="auto">
          <a:xfrm>
            <a:off x="6814060" y="331932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データシートにデータを登録</a:t>
            </a:r>
            <a:endParaRPr lang="ja-JP" altLang="en-US" sz="900" b="1" dirty="0">
              <a:latin typeface="+mn-ea"/>
            </a:endParaRPr>
          </a:p>
        </p:txBody>
      </p:sp>
      <p:sp>
        <p:nvSpPr>
          <p:cNvPr id="57" name="角丸四角形 56"/>
          <p:cNvSpPr/>
          <p:nvPr/>
        </p:nvSpPr>
        <p:spPr bwMode="auto">
          <a:xfrm>
            <a:off x="6814060" y="420619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a:latin typeface="+mn-ea"/>
              </a:rPr>
              <a:t>機器一覧にターゲットとなる</a:t>
            </a:r>
          </a:p>
          <a:p>
            <a:pPr algn="ctr"/>
            <a:r>
              <a:rPr lang="en-US" altLang="ja-JP" sz="800" b="1">
                <a:latin typeface="+mn-ea"/>
              </a:rPr>
              <a:t>Linux</a:t>
            </a:r>
            <a:r>
              <a:rPr lang="ja-JP" altLang="en-US" sz="800" b="1">
                <a:latin typeface="+mn-ea"/>
              </a:rPr>
              <a:t>マシンを登録</a:t>
            </a:r>
            <a:endParaRPr lang="ja-JP" altLang="en-US" sz="800" b="1" dirty="0">
              <a:latin typeface="+mn-ea"/>
            </a:endParaRPr>
          </a:p>
        </p:txBody>
      </p:sp>
      <p:sp>
        <p:nvSpPr>
          <p:cNvPr id="20" name="フリーフォーム 19"/>
          <p:cNvSpPr/>
          <p:nvPr/>
        </p:nvSpPr>
        <p:spPr>
          <a:xfrm rot="4138296" flipH="1">
            <a:off x="1940784" y="3433532"/>
            <a:ext cx="716197" cy="644390"/>
          </a:xfrm>
          <a:custGeom>
            <a:avLst/>
            <a:gdLst>
              <a:gd name="connsiteX0" fmla="*/ 345667 w 955267"/>
              <a:gd name="connsiteY0" fmla="*/ 0 h 1001485"/>
              <a:gd name="connsiteX1" fmla="*/ 26353 w 955267"/>
              <a:gd name="connsiteY1" fmla="*/ 377371 h 1001485"/>
              <a:gd name="connsiteX2" fmla="*/ 955267 w 955267"/>
              <a:gd name="connsiteY2" fmla="*/ 1001485 h 1001485"/>
            </a:gdLst>
            <a:ahLst/>
            <a:cxnLst>
              <a:cxn ang="0">
                <a:pos x="connsiteX0" y="connsiteY0"/>
              </a:cxn>
              <a:cxn ang="0">
                <a:pos x="connsiteX1" y="connsiteY1"/>
              </a:cxn>
              <a:cxn ang="0">
                <a:pos x="connsiteX2" y="connsiteY2"/>
              </a:cxn>
            </a:cxnLst>
            <a:rect l="l" t="t" r="r" b="b"/>
            <a:pathLst>
              <a:path w="955267" h="1001485">
                <a:moveTo>
                  <a:pt x="345667" y="0"/>
                </a:moveTo>
                <a:cubicBezTo>
                  <a:pt x="135210" y="105228"/>
                  <a:pt x="-75247" y="210457"/>
                  <a:pt x="26353" y="377371"/>
                </a:cubicBezTo>
                <a:cubicBezTo>
                  <a:pt x="127953" y="544285"/>
                  <a:pt x="541610" y="772885"/>
                  <a:pt x="955267" y="1001485"/>
                </a:cubicBezTo>
              </a:path>
            </a:pathLst>
          </a:custGeom>
          <a:noFill/>
          <a:ln w="63500">
            <a:solidFill>
              <a:srgbClr val="FF0000"/>
            </a:solidFill>
            <a:tailEnd type="arrow"/>
          </a:ln>
          <a:effectLst>
            <a:glow rad="63500">
              <a:schemeClr val="bg1">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角丸四角形 20"/>
          <p:cNvSpPr/>
          <p:nvPr/>
        </p:nvSpPr>
        <p:spPr bwMode="auto">
          <a:xfrm>
            <a:off x="3051199" y="2395810"/>
            <a:ext cx="202445" cy="15763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2" name="角丸四角形 21"/>
          <p:cNvSpPr/>
          <p:nvPr/>
        </p:nvSpPr>
        <p:spPr bwMode="auto">
          <a:xfrm>
            <a:off x="3880490" y="2393743"/>
            <a:ext cx="202445" cy="15763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4" name="角丸四角形 23"/>
          <p:cNvSpPr/>
          <p:nvPr/>
        </p:nvSpPr>
        <p:spPr bwMode="auto">
          <a:xfrm>
            <a:off x="4725174" y="2393743"/>
            <a:ext cx="202445" cy="15763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6" name="角丸四角形 25"/>
          <p:cNvSpPr/>
          <p:nvPr/>
        </p:nvSpPr>
        <p:spPr bwMode="auto">
          <a:xfrm>
            <a:off x="1979640" y="4135520"/>
            <a:ext cx="4690399" cy="2062953"/>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smtClean="0">
              <a:solidFill>
                <a:srgbClr val="FF0000"/>
              </a:solidFill>
              <a:latin typeface="+mn-ea"/>
            </a:endParaRPr>
          </a:p>
        </p:txBody>
      </p:sp>
      <p:pic>
        <p:nvPicPr>
          <p:cNvPr id="6" name="図 5"/>
          <p:cNvPicPr>
            <a:picLocks noChangeAspect="1"/>
          </p:cNvPicPr>
          <p:nvPr/>
        </p:nvPicPr>
        <p:blipFill>
          <a:blip r:embed="rId3"/>
          <a:stretch>
            <a:fillRect/>
          </a:stretch>
        </p:blipFill>
        <p:spPr>
          <a:xfrm>
            <a:off x="2171929" y="4539453"/>
            <a:ext cx="4284536" cy="1558862"/>
          </a:xfrm>
          <a:prstGeom prst="rect">
            <a:avLst/>
          </a:prstGeom>
        </p:spPr>
      </p:pic>
      <p:sp>
        <p:nvSpPr>
          <p:cNvPr id="28" name="円形吹き出し 27"/>
          <p:cNvSpPr/>
          <p:nvPr/>
        </p:nvSpPr>
        <p:spPr bwMode="auto">
          <a:xfrm>
            <a:off x="6014795" y="4005080"/>
            <a:ext cx="301542" cy="312200"/>
          </a:xfrm>
          <a:prstGeom prst="wedgeEllipseCallout">
            <a:avLst>
              <a:gd name="adj1" fmla="val -307461"/>
              <a:gd name="adj2" fmla="val -15745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7</a:t>
            </a:r>
            <a:endParaRPr kumimoji="1" lang="ja-JP" altLang="en-US" sz="1400" b="1" dirty="0" smtClean="0">
              <a:latin typeface="+mn-ea"/>
            </a:endParaRPr>
          </a:p>
        </p:txBody>
      </p:sp>
      <p:sp>
        <p:nvSpPr>
          <p:cNvPr id="7" name="テキスト ボックス 6"/>
          <p:cNvSpPr txBox="1"/>
          <p:nvPr/>
        </p:nvSpPr>
        <p:spPr>
          <a:xfrm>
            <a:off x="2163131" y="4198987"/>
            <a:ext cx="4303976" cy="276999"/>
          </a:xfrm>
          <a:prstGeom prst="rect">
            <a:avLst/>
          </a:prstGeom>
          <a:noFill/>
        </p:spPr>
        <p:txBody>
          <a:bodyPr wrap="square" rtlCol="0">
            <a:spAutoFit/>
          </a:bodyPr>
          <a:lstStyle/>
          <a:p>
            <a:r>
              <a:rPr lang="ja-JP" altLang="en-US" sz="1200" dirty="0" smtClean="0"/>
              <a:t>すべての項目を</a:t>
            </a:r>
            <a:r>
              <a:rPr lang="ja-JP" altLang="en-US" sz="1200" dirty="0" smtClean="0">
                <a:latin typeface="+mn-ea"/>
              </a:rPr>
              <a:t>移動すると以下のようになります</a:t>
            </a:r>
            <a:endParaRPr lang="en-US" altLang="ja-JP" sz="1200" dirty="0">
              <a:latin typeface="+mn-ea"/>
            </a:endParaRPr>
          </a:p>
        </p:txBody>
      </p:sp>
      <p:sp>
        <p:nvSpPr>
          <p:cNvPr id="29" name="円形吹き出し 28"/>
          <p:cNvSpPr/>
          <p:nvPr/>
        </p:nvSpPr>
        <p:spPr bwMode="auto">
          <a:xfrm>
            <a:off x="708002" y="5638818"/>
            <a:ext cx="301542" cy="312200"/>
          </a:xfrm>
          <a:prstGeom prst="wedgeEllipseCallout">
            <a:avLst>
              <a:gd name="adj1" fmla="val 136372"/>
              <a:gd name="adj2" fmla="val -3021"/>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8</a:t>
            </a:r>
            <a:endParaRPr kumimoji="1" lang="ja-JP" altLang="en-US" sz="1400" b="1" dirty="0" smtClean="0">
              <a:latin typeface="+mn-ea"/>
            </a:endParaRPr>
          </a:p>
        </p:txBody>
      </p:sp>
      <p:sp>
        <p:nvSpPr>
          <p:cNvPr id="30" name="角丸四角形 29"/>
          <p:cNvSpPr/>
          <p:nvPr/>
        </p:nvSpPr>
        <p:spPr bwMode="auto">
          <a:xfrm>
            <a:off x="1261780" y="5686647"/>
            <a:ext cx="607868" cy="19688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Tree>
    <p:extLst>
      <p:ext uri="{BB962C8B-B14F-4D97-AF65-F5344CB8AC3E}">
        <p14:creationId xmlns:p14="http://schemas.microsoft.com/office/powerpoint/2010/main" val="35483655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418752" y="2126879"/>
            <a:ext cx="6165437" cy="4326541"/>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smtClean="0"/>
              <a:t>3.4 </a:t>
            </a:r>
            <a:r>
              <a:rPr lang="ja-JP" altLang="en-US" sz="2200" dirty="0" smtClean="0"/>
              <a:t>データシート</a:t>
            </a:r>
            <a:r>
              <a:rPr lang="ja-JP" altLang="en-US" sz="2200" dirty="0"/>
              <a:t>にデータを</a:t>
            </a:r>
            <a:r>
              <a:rPr lang="ja-JP" altLang="en-US" sz="2200" dirty="0" smtClean="0"/>
              <a:t>登録</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「フラグ</a:t>
            </a:r>
            <a:r>
              <a:rPr lang="ja-JP" altLang="en-US" dirty="0"/>
              <a:t>定義</a:t>
            </a:r>
            <a:r>
              <a:rPr lang="ja-JP" altLang="en-US" dirty="0" smtClean="0"/>
              <a:t>」へ新規データ</a:t>
            </a:r>
            <a:r>
              <a:rPr lang="ja-JP" altLang="en-US" dirty="0"/>
              <a:t>を登録</a:t>
            </a:r>
            <a:endParaRPr lang="en-US" altLang="ja-JP" dirty="0"/>
          </a:p>
          <a:p>
            <a:pPr lvl="1"/>
            <a:r>
              <a:rPr lang="ja-JP" altLang="en-US" dirty="0" smtClean="0"/>
              <a:t>先ほど作成したフラグ定義</a:t>
            </a:r>
            <a:r>
              <a:rPr lang="en-US" altLang="ja-JP" dirty="0" smtClean="0"/>
              <a:t>(</a:t>
            </a:r>
            <a:r>
              <a:rPr lang="ja-JP" altLang="en-US" dirty="0" smtClean="0"/>
              <a:t>データシート</a:t>
            </a:r>
            <a:r>
              <a:rPr lang="en-US" altLang="ja-JP" dirty="0" smtClean="0"/>
              <a:t>)</a:t>
            </a:r>
            <a:r>
              <a:rPr lang="ja-JP" altLang="en-US" dirty="0" smtClean="0"/>
              <a:t>にデータの登録を行います。</a:t>
            </a:r>
            <a:endParaRPr lang="en-US" altLang="ja-JP" dirty="0" smtClean="0"/>
          </a:p>
          <a:p>
            <a:pPr marL="180000" lvl="1" indent="0">
              <a:buNone/>
            </a:pPr>
            <a:r>
              <a:rPr lang="ja-JP" altLang="en-US" dirty="0" smtClean="0"/>
              <a:t> 「入力用」メニューグループ </a:t>
            </a:r>
            <a:r>
              <a:rPr lang="en-US" altLang="ja-JP" dirty="0" smtClean="0"/>
              <a:t>&gt;&gt;</a:t>
            </a:r>
            <a:r>
              <a:rPr lang="ja-JP" altLang="en-US" dirty="0" smtClean="0"/>
              <a:t>「フラグ</a:t>
            </a:r>
            <a:r>
              <a:rPr lang="ja-JP" altLang="en-US" dirty="0"/>
              <a:t>定義</a:t>
            </a:r>
            <a:r>
              <a:rPr lang="ja-JP" altLang="en-US" dirty="0" smtClean="0"/>
              <a:t>」メニューを</a:t>
            </a:r>
            <a:r>
              <a:rPr lang="ja-JP" altLang="en-US" dirty="0"/>
              <a:t>クリック</a:t>
            </a:r>
            <a:r>
              <a:rPr lang="ja-JP" altLang="en-US" dirty="0" smtClean="0"/>
              <a:t>。</a:t>
            </a:r>
            <a:endParaRPr lang="en-US" altLang="ja-JP" dirty="0" smtClean="0"/>
          </a:p>
          <a:p>
            <a:pPr marL="180000" lvl="1" indent="0">
              <a:buNone/>
            </a:pPr>
            <a:r>
              <a:rPr lang="ja-JP" altLang="en-US" dirty="0"/>
              <a:t> </a:t>
            </a:r>
            <a:r>
              <a:rPr lang="ja-JP" altLang="en-US" dirty="0" smtClean="0"/>
              <a:t>  項目</a:t>
            </a:r>
            <a:r>
              <a:rPr lang="ja-JP" altLang="en-US" dirty="0"/>
              <a:t>へ下表のように</a:t>
            </a:r>
            <a:r>
              <a:rPr lang="ja-JP" altLang="en-US" dirty="0" smtClean="0"/>
              <a:t>入力し登録をクリックして下さい</a:t>
            </a:r>
            <a:r>
              <a:rPr lang="ja-JP" altLang="en-US" dirty="0"/>
              <a:t>。</a:t>
            </a:r>
          </a:p>
        </p:txBody>
      </p:sp>
      <p:sp>
        <p:nvSpPr>
          <p:cNvPr id="24" name="角丸四角形 23"/>
          <p:cNvSpPr/>
          <p:nvPr/>
        </p:nvSpPr>
        <p:spPr bwMode="auto">
          <a:xfrm>
            <a:off x="1475570" y="4733586"/>
            <a:ext cx="1080150" cy="656184"/>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6" name="角丸四角形 25"/>
          <p:cNvSpPr/>
          <p:nvPr/>
        </p:nvSpPr>
        <p:spPr bwMode="auto">
          <a:xfrm>
            <a:off x="2375727" y="5585242"/>
            <a:ext cx="1036406" cy="22423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9" name="正方形/長方形 38"/>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 39"/>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Playbook</a:t>
            </a:r>
            <a:r>
              <a:rPr lang="ja-JP" altLang="en-US" sz="900" b="1">
                <a:latin typeface="+mn-ea"/>
              </a:rPr>
              <a:t>をアップロードして</a:t>
            </a:r>
          </a:p>
          <a:p>
            <a:pPr algn="ctr"/>
            <a:r>
              <a:rPr lang="ja-JP" altLang="en-US" sz="900" b="1">
                <a:latin typeface="+mn-ea"/>
              </a:rPr>
              <a:t>ジョブ</a:t>
            </a:r>
            <a:r>
              <a:rPr lang="en-US" altLang="ja-JP" sz="900" b="1">
                <a:latin typeface="+mn-ea"/>
              </a:rPr>
              <a:t>(Movement)</a:t>
            </a:r>
            <a:r>
              <a:rPr lang="ja-JP" altLang="en-US" sz="900" b="1">
                <a:latin typeface="+mn-ea"/>
              </a:rPr>
              <a:t>に紐付け</a:t>
            </a:r>
            <a:endParaRPr lang="ja-JP" altLang="en-US" sz="900" b="1" dirty="0">
              <a:latin typeface="+mn-ea"/>
            </a:endParaRPr>
          </a:p>
        </p:txBody>
      </p:sp>
      <p:sp>
        <p:nvSpPr>
          <p:cNvPr id="42" name="角丸四角形 41"/>
          <p:cNvSpPr/>
          <p:nvPr/>
        </p:nvSpPr>
        <p:spPr bwMode="auto">
          <a:xfrm>
            <a:off x="6814060" y="2875891"/>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CMDB</a:t>
            </a:r>
            <a:r>
              <a:rPr lang="ja-JP" altLang="en-US" sz="900" b="1">
                <a:latin typeface="+mn-ea"/>
              </a:rPr>
              <a:t>にデータシートと</a:t>
            </a:r>
          </a:p>
          <a:p>
            <a:pPr algn="ctr"/>
            <a:r>
              <a:rPr lang="ja-JP" altLang="en-US" sz="900" b="1">
                <a:latin typeface="+mn-ea"/>
              </a:rPr>
              <a:t>パラメータシートを設定</a:t>
            </a:r>
            <a:endParaRPr lang="ja-JP" altLang="en-US" sz="900" b="1" dirty="0">
              <a:latin typeface="+mn-ea"/>
            </a:endParaRPr>
          </a:p>
        </p:txBody>
      </p:sp>
      <p:sp>
        <p:nvSpPr>
          <p:cNvPr id="43" name="角丸四角形 42"/>
          <p:cNvSpPr/>
          <p:nvPr/>
        </p:nvSpPr>
        <p:spPr bwMode="auto">
          <a:xfrm>
            <a:off x="6814060" y="376276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a:t>
            </a:r>
            <a:r>
              <a:rPr lang="ja-JP" altLang="en-US" sz="900" b="1" dirty="0" smtClean="0">
                <a:latin typeface="+mn-ea"/>
              </a:rPr>
              <a:t>紐付け</a:t>
            </a:r>
            <a:endParaRPr lang="ja-JP" altLang="en-US" sz="900" b="1" dirty="0">
              <a:latin typeface="+mn-ea"/>
            </a:endParaRPr>
          </a:p>
        </p:txBody>
      </p:sp>
      <p:sp>
        <p:nvSpPr>
          <p:cNvPr id="45" name="角丸四角形 44"/>
          <p:cNvSpPr/>
          <p:nvPr/>
        </p:nvSpPr>
        <p:spPr bwMode="auto">
          <a:xfrm>
            <a:off x="6814060" y="420619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a:latin typeface="+mn-ea"/>
              </a:rPr>
              <a:t>機器一覧にターゲットとなる</a:t>
            </a:r>
          </a:p>
          <a:p>
            <a:pPr algn="ctr"/>
            <a:r>
              <a:rPr lang="en-US" altLang="ja-JP" sz="800" b="1">
                <a:latin typeface="+mn-ea"/>
              </a:rPr>
              <a:t>Linux</a:t>
            </a:r>
            <a:r>
              <a:rPr lang="ja-JP" altLang="en-US" sz="800" b="1">
                <a:latin typeface="+mn-ea"/>
              </a:rPr>
              <a:t>マシンを登録</a:t>
            </a:r>
            <a:endParaRPr lang="ja-JP" altLang="en-US" sz="800" b="1" dirty="0">
              <a:latin typeface="+mn-ea"/>
            </a:endParaRPr>
          </a:p>
        </p:txBody>
      </p:sp>
      <p:sp>
        <p:nvSpPr>
          <p:cNvPr id="53" name="角丸四角形 52"/>
          <p:cNvSpPr/>
          <p:nvPr/>
        </p:nvSpPr>
        <p:spPr bwMode="auto">
          <a:xfrm>
            <a:off x="2555720" y="3789316"/>
            <a:ext cx="1800250" cy="748797"/>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sp>
        <p:nvSpPr>
          <p:cNvPr id="54" name="円形吹き出し 53"/>
          <p:cNvSpPr/>
          <p:nvPr/>
        </p:nvSpPr>
        <p:spPr bwMode="auto">
          <a:xfrm>
            <a:off x="2354582" y="3649370"/>
            <a:ext cx="301542" cy="312200"/>
          </a:xfrm>
          <a:prstGeom prst="wedgeEllipseCallout">
            <a:avLst>
              <a:gd name="adj1" fmla="val -168213"/>
              <a:gd name="adj2" fmla="val 30713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
        <p:nvSpPr>
          <p:cNvPr id="56" name="円形吹き出し 55"/>
          <p:cNvSpPr/>
          <p:nvPr/>
        </p:nvSpPr>
        <p:spPr bwMode="auto">
          <a:xfrm>
            <a:off x="3532489" y="5545668"/>
            <a:ext cx="301542" cy="312200"/>
          </a:xfrm>
          <a:prstGeom prst="wedgeEllipseCallout">
            <a:avLst>
              <a:gd name="adj1" fmla="val -85552"/>
              <a:gd name="adj2" fmla="val -3537"/>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35" name="角丸四角形 34"/>
          <p:cNvSpPr/>
          <p:nvPr/>
        </p:nvSpPr>
        <p:spPr bwMode="auto">
          <a:xfrm>
            <a:off x="6816301" y="3307751"/>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solidFill>
                  <a:srgbClr val="FF0000"/>
                </a:solidFill>
                <a:latin typeface="+mn-ea"/>
              </a:rPr>
              <a:t>データシートにデータを登録</a:t>
            </a:r>
            <a:endParaRPr lang="ja-JP" altLang="en-US" sz="900" b="1" dirty="0">
              <a:solidFill>
                <a:srgbClr val="FF0000"/>
              </a:solidFill>
              <a:latin typeface="+mn-ea"/>
            </a:endParaRPr>
          </a:p>
        </p:txBody>
      </p:sp>
      <p:sp>
        <p:nvSpPr>
          <p:cNvPr id="36" name="角丸四角形 35"/>
          <p:cNvSpPr/>
          <p:nvPr/>
        </p:nvSpPr>
        <p:spPr bwMode="auto">
          <a:xfrm>
            <a:off x="6814060" y="2432455"/>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a:t>
            </a:r>
            <a:r>
              <a:rPr lang="en-US" altLang="ja-JP" sz="900" b="1">
                <a:latin typeface="+mn-ea"/>
              </a:rPr>
              <a:t>(Movement)</a:t>
            </a:r>
            <a:r>
              <a:rPr lang="ja-JP" altLang="en-US" sz="900" b="1">
                <a:latin typeface="+mn-ea"/>
              </a:rPr>
              <a:t>を</a:t>
            </a:r>
          </a:p>
          <a:p>
            <a:pPr algn="ctr"/>
            <a:r>
              <a:rPr lang="ja-JP" altLang="en-US" sz="900" b="1">
                <a:latin typeface="+mn-ea"/>
              </a:rPr>
              <a:t>ジョブフロー</a:t>
            </a:r>
            <a:r>
              <a:rPr lang="en-US" altLang="ja-JP" sz="900" b="1">
                <a:latin typeface="+mn-ea"/>
              </a:rPr>
              <a:t>(Conductor)</a:t>
            </a:r>
            <a:r>
              <a:rPr lang="ja-JP" altLang="en-US" sz="900" b="1">
                <a:latin typeface="+mn-ea"/>
              </a:rPr>
              <a:t>に組込み</a:t>
            </a:r>
            <a:endParaRPr lang="ja-JP" altLang="en-US" sz="900" b="1" dirty="0">
              <a:latin typeface="+mn-ea"/>
            </a:endParaRPr>
          </a:p>
        </p:txBody>
      </p:sp>
      <p:graphicFrame>
        <p:nvGraphicFramePr>
          <p:cNvPr id="41" name="表 40"/>
          <p:cNvGraphicFramePr>
            <a:graphicFrameLocks noGrp="1"/>
          </p:cNvGraphicFramePr>
          <p:nvPr>
            <p:extLst>
              <p:ext uri="{D42A27DB-BD31-4B8C-83A1-F6EECF244321}">
                <p14:modId xmlns:p14="http://schemas.microsoft.com/office/powerpoint/2010/main" val="1527321224"/>
              </p:ext>
            </p:extLst>
          </p:nvPr>
        </p:nvGraphicFramePr>
        <p:xfrm>
          <a:off x="2663213" y="3894443"/>
          <a:ext cx="1595135" cy="548640"/>
        </p:xfrm>
        <a:graphic>
          <a:graphicData uri="http://schemas.openxmlformats.org/drawingml/2006/table">
            <a:tbl>
              <a:tblPr firstRow="1" bandRow="1">
                <a:tableStyleId>{5C22544A-7EE6-4342-B048-85BDC9FD1C3A}</a:tableStyleId>
              </a:tblPr>
              <a:tblGrid>
                <a:gridCol w="1595135">
                  <a:extLst>
                    <a:ext uri="{9D8B030D-6E8A-4147-A177-3AD203B41FA5}">
                      <a16:colId xmlns:a16="http://schemas.microsoft.com/office/drawing/2014/main" val="2883640048"/>
                    </a:ext>
                  </a:extLst>
                </a:gridCol>
              </a:tblGrid>
              <a:tr h="220890">
                <a:tc>
                  <a:txBody>
                    <a:bodyPr/>
                    <a:lstStyle/>
                    <a:p>
                      <a:pPr algn="ctr"/>
                      <a:r>
                        <a:rPr kumimoji="1" lang="ja-JP" altLang="en-US" sz="1200" dirty="0" smtClean="0">
                          <a:solidFill>
                            <a:schemeClr val="bg1"/>
                          </a:solidFill>
                          <a:latin typeface="+mn-lt"/>
                        </a:rPr>
                        <a:t>パッケージフラグ</a:t>
                      </a:r>
                      <a:endParaRPr kumimoji="1" lang="en-US" altLang="ja-JP" sz="1200" dirty="0" smtClean="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20890">
                <a:tc>
                  <a:txBody>
                    <a:bodyPr/>
                    <a:lstStyle/>
                    <a:p>
                      <a:pPr algn="ctr"/>
                      <a:r>
                        <a:rPr kumimoji="1" lang="en-US" altLang="ja-JP" sz="1200" b="0" dirty="0" smtClean="0">
                          <a:solidFill>
                            <a:schemeClr val="tx1"/>
                          </a:solidFill>
                          <a:latin typeface="+mn-lt"/>
                        </a:rPr>
                        <a:t>Yes</a:t>
                      </a:r>
                      <a:endParaRPr kumimoji="1" lang="ja-JP" altLang="en-US" sz="1200" b="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18" name="角丸四角形 17"/>
          <p:cNvSpPr/>
          <p:nvPr/>
        </p:nvSpPr>
        <p:spPr bwMode="auto">
          <a:xfrm>
            <a:off x="418752" y="3073686"/>
            <a:ext cx="840788" cy="226294"/>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9" name="円形吹き出し 18"/>
          <p:cNvSpPr/>
          <p:nvPr/>
        </p:nvSpPr>
        <p:spPr bwMode="auto">
          <a:xfrm>
            <a:off x="1357994" y="3036411"/>
            <a:ext cx="301542" cy="312200"/>
          </a:xfrm>
          <a:prstGeom prst="wedgeEllipseCallout">
            <a:avLst>
              <a:gd name="adj1" fmla="val -85552"/>
              <a:gd name="adj2" fmla="val -3537"/>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1</a:t>
            </a:r>
            <a:endParaRPr kumimoji="1" lang="ja-JP" altLang="en-US" sz="1400" b="1" dirty="0" smtClean="0">
              <a:latin typeface="+mn-ea"/>
            </a:endParaRPr>
          </a:p>
        </p:txBody>
      </p:sp>
    </p:spTree>
    <p:extLst>
      <p:ext uri="{BB962C8B-B14F-4D97-AF65-F5344CB8AC3E}">
        <p14:creationId xmlns:p14="http://schemas.microsoft.com/office/powerpoint/2010/main" val="1373851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89313" y="2121980"/>
            <a:ext cx="6440805" cy="4331208"/>
          </a:xfrm>
          <a:prstGeom prst="rect">
            <a:avLst/>
          </a:prstGeom>
        </p:spPr>
      </p:pic>
      <p:sp>
        <p:nvSpPr>
          <p:cNvPr id="43" name="角丸四角形 42"/>
          <p:cNvSpPr/>
          <p:nvPr/>
        </p:nvSpPr>
        <p:spPr bwMode="auto">
          <a:xfrm>
            <a:off x="99406" y="4416478"/>
            <a:ext cx="6776914" cy="229022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sp>
        <p:nvSpPr>
          <p:cNvPr id="2" name="タイトル 1"/>
          <p:cNvSpPr>
            <a:spLocks noGrp="1"/>
          </p:cNvSpPr>
          <p:nvPr>
            <p:ph type="title"/>
          </p:nvPr>
        </p:nvSpPr>
        <p:spPr>
          <a:xfrm>
            <a:off x="107380" y="115200"/>
            <a:ext cx="8784000" cy="468000"/>
          </a:xfrm>
        </p:spPr>
        <p:txBody>
          <a:bodyPr>
            <a:normAutofit/>
          </a:bodyPr>
          <a:lstStyle/>
          <a:p>
            <a:r>
              <a:rPr lang="en-US" altLang="ja-JP" sz="2200" dirty="0" smtClean="0"/>
              <a:t>3.5 </a:t>
            </a:r>
            <a:r>
              <a:rPr lang="ja-JP" altLang="en-US" sz="2200" dirty="0" smtClean="0"/>
              <a:t>パラメータシート</a:t>
            </a:r>
            <a:r>
              <a:rPr lang="ja-JP" altLang="en-US" sz="2200" dirty="0"/>
              <a:t>の項目</a:t>
            </a:r>
            <a:r>
              <a:rPr lang="ja-JP" altLang="en-US" sz="2200" dirty="0" smtClean="0"/>
              <a:t>と</a:t>
            </a:r>
            <a:r>
              <a:rPr lang="en-US" altLang="ja-JP" sz="2200" dirty="0" smtClean="0"/>
              <a:t>Playbook</a:t>
            </a:r>
            <a:r>
              <a:rPr lang="ja-JP" altLang="en-US" sz="2200" dirty="0"/>
              <a:t>の変数の</a:t>
            </a:r>
            <a:r>
              <a:rPr lang="ja-JP" altLang="en-US" sz="2200" dirty="0" smtClean="0"/>
              <a:t>紐付け</a:t>
            </a:r>
            <a:r>
              <a:rPr lang="en-US" altLang="ja-JP" sz="2200" dirty="0" smtClean="0"/>
              <a:t>(1/3)</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zh-TW" altLang="en-US" dirty="0"/>
              <a:t>代入値自動登録設定</a:t>
            </a:r>
            <a:r>
              <a:rPr lang="ja-JP" altLang="en-US" dirty="0" smtClean="0"/>
              <a:t>」作成</a:t>
            </a:r>
            <a:endParaRPr lang="en-US" altLang="ja-JP" dirty="0" smtClean="0"/>
          </a:p>
          <a:p>
            <a:pPr lvl="1"/>
            <a:r>
              <a:rPr lang="ja-JP" altLang="en-US" dirty="0" smtClean="0"/>
              <a:t>最後に代入値自動登録を行います。</a:t>
            </a:r>
            <a:endParaRPr lang="en-US" altLang="ja-JP" dirty="0" smtClean="0"/>
          </a:p>
          <a:p>
            <a:pPr marL="180000" lvl="1" indent="0">
              <a:buNone/>
            </a:pPr>
            <a:r>
              <a:rPr lang="ja-JP" altLang="en-US" dirty="0" smtClean="0"/>
              <a:t> 「</a:t>
            </a:r>
            <a:r>
              <a:rPr lang="en-US" altLang="ja-JP" dirty="0" smtClean="0"/>
              <a:t>Ansible-Legacy</a:t>
            </a:r>
            <a:r>
              <a:rPr lang="ja-JP" altLang="en-US" dirty="0" smtClean="0"/>
              <a:t>」メニューグループ </a:t>
            </a:r>
            <a:r>
              <a:rPr lang="en-US" altLang="ja-JP" dirty="0" smtClean="0"/>
              <a:t>&gt;&gt;</a:t>
            </a:r>
            <a:r>
              <a:rPr lang="ja-JP" altLang="en-US" dirty="0" smtClean="0"/>
              <a:t>「</a:t>
            </a:r>
            <a:r>
              <a:rPr lang="zh-TW" altLang="en-US" dirty="0" smtClean="0"/>
              <a:t>代入値自動登録設定</a:t>
            </a:r>
            <a:r>
              <a:rPr lang="ja-JP" altLang="en-US" dirty="0" smtClean="0"/>
              <a:t>」メニューをクリック。</a:t>
            </a:r>
            <a:endParaRPr lang="en-US" altLang="ja-JP" dirty="0" smtClean="0"/>
          </a:p>
          <a:p>
            <a:pPr marL="180000" lvl="1" indent="0">
              <a:buNone/>
            </a:pPr>
            <a:r>
              <a:rPr lang="ja-JP" altLang="en-US" dirty="0" smtClean="0"/>
              <a:t>  各項目</a:t>
            </a:r>
            <a:r>
              <a:rPr lang="ja-JP" altLang="en-US" dirty="0"/>
              <a:t>へ下表のように入力、選択して下さい。</a:t>
            </a:r>
            <a:r>
              <a:rPr lang="en-US" altLang="ja-JP" dirty="0"/>
              <a:t>(</a:t>
            </a:r>
            <a:r>
              <a:rPr lang="ja-JP" altLang="en-US" dirty="0"/>
              <a:t>次ページへ続く</a:t>
            </a:r>
            <a:r>
              <a:rPr lang="en-US" altLang="ja-JP" dirty="0" smtClean="0"/>
              <a:t>)</a:t>
            </a:r>
            <a:endParaRPr lang="ja-JP" altLang="en-US" dirty="0"/>
          </a:p>
        </p:txBody>
      </p:sp>
      <p:sp>
        <p:nvSpPr>
          <p:cNvPr id="34" name="角丸四角形 33"/>
          <p:cNvSpPr/>
          <p:nvPr/>
        </p:nvSpPr>
        <p:spPr bwMode="auto">
          <a:xfrm>
            <a:off x="1181254" y="3501010"/>
            <a:ext cx="5300614" cy="84922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9" name="正方形/長方形 38"/>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 39"/>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Playbook</a:t>
            </a:r>
            <a:r>
              <a:rPr lang="ja-JP" altLang="en-US" sz="900" b="1">
                <a:latin typeface="+mn-ea"/>
              </a:rPr>
              <a:t>をアップロードして</a:t>
            </a:r>
          </a:p>
          <a:p>
            <a:pPr algn="ctr"/>
            <a:r>
              <a:rPr lang="ja-JP" altLang="en-US" sz="900" b="1">
                <a:latin typeface="+mn-ea"/>
              </a:rPr>
              <a:t>ジョブ</a:t>
            </a:r>
            <a:r>
              <a:rPr lang="en-US" altLang="ja-JP" sz="900" b="1">
                <a:latin typeface="+mn-ea"/>
              </a:rPr>
              <a:t>(Movement)</a:t>
            </a:r>
            <a:r>
              <a:rPr lang="ja-JP" altLang="en-US" sz="900" b="1">
                <a:latin typeface="+mn-ea"/>
              </a:rPr>
              <a:t>に紐付け</a:t>
            </a:r>
            <a:endParaRPr lang="ja-JP" altLang="en-US" sz="900" b="1" dirty="0">
              <a:latin typeface="+mn-ea"/>
            </a:endParaRPr>
          </a:p>
        </p:txBody>
      </p:sp>
      <p:sp>
        <p:nvSpPr>
          <p:cNvPr id="42" name="角丸四角形 41"/>
          <p:cNvSpPr/>
          <p:nvPr/>
        </p:nvSpPr>
        <p:spPr bwMode="auto">
          <a:xfrm>
            <a:off x="6814060" y="2875891"/>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CMDB</a:t>
            </a:r>
            <a:r>
              <a:rPr lang="ja-JP" altLang="en-US" sz="900" b="1">
                <a:latin typeface="+mn-ea"/>
              </a:rPr>
              <a:t>にデータシートと</a:t>
            </a:r>
          </a:p>
          <a:p>
            <a:pPr algn="ctr"/>
            <a:r>
              <a:rPr lang="ja-JP" altLang="en-US" sz="900" b="1">
                <a:latin typeface="+mn-ea"/>
              </a:rPr>
              <a:t>パラメータシートを設定</a:t>
            </a:r>
            <a:endParaRPr lang="ja-JP" altLang="en-US" sz="900" b="1" dirty="0">
              <a:latin typeface="+mn-ea"/>
            </a:endParaRPr>
          </a:p>
        </p:txBody>
      </p:sp>
      <p:sp>
        <p:nvSpPr>
          <p:cNvPr id="44" name="角丸四角形 43"/>
          <p:cNvSpPr/>
          <p:nvPr/>
        </p:nvSpPr>
        <p:spPr bwMode="auto">
          <a:xfrm>
            <a:off x="6814060" y="331932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データシートにデータを登録</a:t>
            </a:r>
          </a:p>
        </p:txBody>
      </p:sp>
      <p:sp>
        <p:nvSpPr>
          <p:cNvPr id="45" name="角丸四角形 44"/>
          <p:cNvSpPr/>
          <p:nvPr/>
        </p:nvSpPr>
        <p:spPr bwMode="auto">
          <a:xfrm>
            <a:off x="6814060" y="420619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a:latin typeface="+mn-ea"/>
              </a:rPr>
              <a:t>機器一覧にターゲットとなる</a:t>
            </a:r>
          </a:p>
          <a:p>
            <a:pPr algn="ctr"/>
            <a:r>
              <a:rPr lang="en-US" altLang="ja-JP" sz="800" b="1">
                <a:latin typeface="+mn-ea"/>
              </a:rPr>
              <a:t>Linux</a:t>
            </a:r>
            <a:r>
              <a:rPr lang="ja-JP" altLang="en-US" sz="800" b="1">
                <a:latin typeface="+mn-ea"/>
              </a:rPr>
              <a:t>マシンを登録</a:t>
            </a:r>
            <a:endParaRPr lang="ja-JP" altLang="en-US" sz="800" b="1" dirty="0">
              <a:latin typeface="+mn-ea"/>
            </a:endParaRPr>
          </a:p>
        </p:txBody>
      </p:sp>
      <p:sp>
        <p:nvSpPr>
          <p:cNvPr id="35" name="角丸四角形 34"/>
          <p:cNvSpPr/>
          <p:nvPr/>
        </p:nvSpPr>
        <p:spPr bwMode="auto">
          <a:xfrm>
            <a:off x="6816301" y="3762627"/>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パラメータシートの項目と</a:t>
            </a:r>
          </a:p>
          <a:p>
            <a:pPr algn="ctr"/>
            <a:r>
              <a:rPr lang="en-US" altLang="ja-JP" sz="900" b="1" dirty="0">
                <a:solidFill>
                  <a:srgbClr val="FF0000"/>
                </a:solidFill>
                <a:latin typeface="+mn-ea"/>
              </a:rPr>
              <a:t>Playbook</a:t>
            </a:r>
            <a:r>
              <a:rPr lang="ja-JP" altLang="en-US" sz="900" b="1" dirty="0">
                <a:solidFill>
                  <a:srgbClr val="FF0000"/>
                </a:solidFill>
                <a:latin typeface="+mn-ea"/>
              </a:rPr>
              <a:t>の変数の紐付け</a:t>
            </a:r>
          </a:p>
        </p:txBody>
      </p:sp>
      <p:sp>
        <p:nvSpPr>
          <p:cNvPr id="36" name="角丸四角形 35"/>
          <p:cNvSpPr/>
          <p:nvPr/>
        </p:nvSpPr>
        <p:spPr bwMode="auto">
          <a:xfrm>
            <a:off x="6814060" y="2432455"/>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a:t>
            </a:r>
            <a:r>
              <a:rPr lang="en-US" altLang="ja-JP" sz="900" b="1">
                <a:latin typeface="+mn-ea"/>
              </a:rPr>
              <a:t>(Movement)</a:t>
            </a:r>
            <a:r>
              <a:rPr lang="ja-JP" altLang="en-US" sz="900" b="1">
                <a:latin typeface="+mn-ea"/>
              </a:rPr>
              <a:t>を</a:t>
            </a:r>
          </a:p>
          <a:p>
            <a:pPr algn="ctr"/>
            <a:r>
              <a:rPr lang="ja-JP" altLang="en-US" sz="900" b="1">
                <a:latin typeface="+mn-ea"/>
              </a:rPr>
              <a:t>ジョブフロー</a:t>
            </a:r>
            <a:r>
              <a:rPr lang="en-US" altLang="ja-JP" sz="900" b="1">
                <a:latin typeface="+mn-ea"/>
              </a:rPr>
              <a:t>(Conductor)</a:t>
            </a:r>
            <a:r>
              <a:rPr lang="ja-JP" altLang="en-US" sz="900" b="1">
                <a:latin typeface="+mn-ea"/>
              </a:rPr>
              <a:t>に組込み</a:t>
            </a:r>
            <a:endParaRPr lang="ja-JP" altLang="en-US" sz="900" b="1" dirty="0">
              <a:latin typeface="+mn-ea"/>
            </a:endParaRPr>
          </a:p>
        </p:txBody>
      </p:sp>
      <p:graphicFrame>
        <p:nvGraphicFramePr>
          <p:cNvPr id="41" name="表 40"/>
          <p:cNvGraphicFramePr>
            <a:graphicFrameLocks noGrp="1"/>
          </p:cNvGraphicFramePr>
          <p:nvPr>
            <p:extLst>
              <p:ext uri="{D42A27DB-BD31-4B8C-83A1-F6EECF244321}">
                <p14:modId xmlns:p14="http://schemas.microsoft.com/office/powerpoint/2010/main" val="3742707169"/>
              </p:ext>
            </p:extLst>
          </p:nvPr>
        </p:nvGraphicFramePr>
        <p:xfrm>
          <a:off x="307428" y="4518453"/>
          <a:ext cx="6306706" cy="2103120"/>
        </p:xfrm>
        <a:graphic>
          <a:graphicData uri="http://schemas.openxmlformats.org/drawingml/2006/table">
            <a:tbl>
              <a:tblPr firstRow="1" bandRow="1">
                <a:tableStyleId>{5C22544A-7EE6-4342-B048-85BDC9FD1C3A}</a:tableStyleId>
              </a:tblPr>
              <a:tblGrid>
                <a:gridCol w="1050051">
                  <a:extLst>
                    <a:ext uri="{9D8B030D-6E8A-4147-A177-3AD203B41FA5}">
                      <a16:colId xmlns:a16="http://schemas.microsoft.com/office/drawing/2014/main" val="2883640048"/>
                    </a:ext>
                  </a:extLst>
                </a:gridCol>
                <a:gridCol w="1051331">
                  <a:extLst>
                    <a:ext uri="{9D8B030D-6E8A-4147-A177-3AD203B41FA5}">
                      <a16:colId xmlns:a16="http://schemas.microsoft.com/office/drawing/2014/main" val="1123245703"/>
                    </a:ext>
                  </a:extLst>
                </a:gridCol>
                <a:gridCol w="1051331">
                  <a:extLst>
                    <a:ext uri="{9D8B030D-6E8A-4147-A177-3AD203B41FA5}">
                      <a16:colId xmlns:a16="http://schemas.microsoft.com/office/drawing/2014/main" val="4065303426"/>
                    </a:ext>
                  </a:extLst>
                </a:gridCol>
                <a:gridCol w="1051331">
                  <a:extLst>
                    <a:ext uri="{9D8B030D-6E8A-4147-A177-3AD203B41FA5}">
                      <a16:colId xmlns:a16="http://schemas.microsoft.com/office/drawing/2014/main" val="2133181834"/>
                    </a:ext>
                  </a:extLst>
                </a:gridCol>
                <a:gridCol w="1051331">
                  <a:extLst>
                    <a:ext uri="{9D8B030D-6E8A-4147-A177-3AD203B41FA5}">
                      <a16:colId xmlns:a16="http://schemas.microsoft.com/office/drawing/2014/main" val="24275691"/>
                    </a:ext>
                  </a:extLst>
                </a:gridCol>
                <a:gridCol w="1051331">
                  <a:extLst>
                    <a:ext uri="{9D8B030D-6E8A-4147-A177-3AD203B41FA5}">
                      <a16:colId xmlns:a16="http://schemas.microsoft.com/office/drawing/2014/main" val="2555634206"/>
                    </a:ext>
                  </a:extLst>
                </a:gridCol>
              </a:tblGrid>
              <a:tr h="236155">
                <a:tc>
                  <a:txBody>
                    <a:bodyPr/>
                    <a:lstStyle/>
                    <a:p>
                      <a:pPr algn="ctr"/>
                      <a:r>
                        <a:rPr kumimoji="1" lang="ja-JP" altLang="en-US" sz="600" dirty="0" smtClean="0">
                          <a:solidFill>
                            <a:schemeClr val="bg1"/>
                          </a:solidFill>
                          <a:latin typeface="+mn-lt"/>
                        </a:rPr>
                        <a:t>メニューグループ</a:t>
                      </a:r>
                      <a:r>
                        <a:rPr kumimoji="1" lang="en-US" altLang="ja-JP" sz="600" dirty="0" smtClean="0">
                          <a:solidFill>
                            <a:schemeClr val="bg1"/>
                          </a:solidFill>
                          <a:latin typeface="+mn-lt"/>
                        </a:rPr>
                        <a:t>:</a:t>
                      </a:r>
                      <a:r>
                        <a:rPr kumimoji="1" lang="ja-JP" altLang="en-US" sz="600" dirty="0" smtClean="0">
                          <a:solidFill>
                            <a:schemeClr val="bg1"/>
                          </a:solidFill>
                          <a:latin typeface="+mn-lt"/>
                        </a:rPr>
                        <a:t>メニュー</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600" dirty="0" smtClean="0">
                          <a:solidFill>
                            <a:schemeClr val="bg1"/>
                          </a:solidFill>
                          <a:latin typeface="+mn-lt"/>
                        </a:rPr>
                        <a:t>項目</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600" dirty="0" smtClean="0">
                          <a:solidFill>
                            <a:schemeClr val="bg1"/>
                          </a:solidFill>
                          <a:latin typeface="+mn-lt"/>
                        </a:rPr>
                        <a:t>登録方式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600" dirty="0" smtClean="0">
                          <a:solidFill>
                            <a:schemeClr val="bg1"/>
                          </a:solidFill>
                          <a:latin typeface="+mn-lt"/>
                        </a:rPr>
                        <a:t>Movement</a:t>
                      </a:r>
                      <a:endParaRPr kumimoji="1" lang="ja-JP" altLang="en-US" sz="600" dirty="0" smtClean="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600" dirty="0" smtClean="0">
                          <a:solidFill>
                            <a:schemeClr val="bg1"/>
                          </a:solidFill>
                          <a:latin typeface="+mn-lt"/>
                        </a:rPr>
                        <a:t>Key</a:t>
                      </a:r>
                      <a:r>
                        <a:rPr kumimoji="1" lang="ja-JP" altLang="en-US" sz="600" dirty="0" smtClean="0">
                          <a:solidFill>
                            <a:schemeClr val="bg1"/>
                          </a:solidFill>
                          <a:latin typeface="+mn-lt"/>
                        </a:rPr>
                        <a:t>変数</a:t>
                      </a:r>
                    </a:p>
                    <a:p>
                      <a:pPr algn="ctr"/>
                      <a:r>
                        <a:rPr kumimoji="1" lang="ja-JP" altLang="en-US" sz="600" dirty="0" smtClean="0">
                          <a:solidFill>
                            <a:schemeClr val="bg1"/>
                          </a:solidFill>
                          <a:latin typeface="+mn-lt"/>
                        </a:rPr>
                        <a:t>変数名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600" dirty="0" smtClean="0">
                          <a:solidFill>
                            <a:schemeClr val="bg1"/>
                          </a:solidFill>
                          <a:latin typeface="+mn-lt"/>
                        </a:rPr>
                        <a:t>代入順序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314873">
                <a:tc>
                  <a:txBody>
                    <a:bodyPr/>
                    <a:lstStyle/>
                    <a:p>
                      <a:pPr algn="ctr"/>
                      <a:r>
                        <a:rPr kumimoji="1" lang="en-US" altLang="ja-JP" sz="600" b="0" dirty="0" smtClean="0">
                          <a:solidFill>
                            <a:schemeClr val="tx1"/>
                          </a:solidFill>
                          <a:latin typeface="+mn-lt"/>
                        </a:rPr>
                        <a:t>2100011611:</a:t>
                      </a:r>
                      <a:r>
                        <a:rPr kumimoji="1" lang="ja-JP" altLang="en-US" sz="600" b="0" dirty="0" smtClean="0">
                          <a:solidFill>
                            <a:schemeClr val="tx1"/>
                          </a:solidFill>
                          <a:latin typeface="+mn-lt"/>
                        </a:rPr>
                        <a:t>代入値自動登録用</a:t>
                      </a:r>
                      <a:r>
                        <a:rPr kumimoji="1" lang="en-US" altLang="ja-JP" sz="600" b="0" dirty="0" smtClean="0">
                          <a:solidFill>
                            <a:schemeClr val="tx1"/>
                          </a:solidFill>
                          <a:latin typeface="+mn-lt"/>
                        </a:rPr>
                        <a:t>:3:</a:t>
                      </a:r>
                      <a:r>
                        <a:rPr kumimoji="1" lang="ja-JP" altLang="en-US" sz="600" b="0" dirty="0" smtClean="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600" dirty="0" smtClean="0">
                          <a:solidFill>
                            <a:schemeClr val="tx1"/>
                          </a:solidFill>
                          <a:latin typeface="+mn-lt"/>
                        </a:rPr>
                        <a:t>パラメータ</a:t>
                      </a:r>
                      <a:r>
                        <a:rPr kumimoji="1" lang="en-US" altLang="ja-JP" sz="600" dirty="0" smtClean="0">
                          <a:solidFill>
                            <a:schemeClr val="tx1"/>
                          </a:solidFill>
                          <a:latin typeface="+mn-lt"/>
                        </a:rPr>
                        <a:t>/</a:t>
                      </a:r>
                      <a:r>
                        <a:rPr kumimoji="1" lang="ja-JP" altLang="en-US" sz="600" dirty="0" smtClean="0">
                          <a:solidFill>
                            <a:schemeClr val="tx1"/>
                          </a:solidFill>
                          <a:latin typeface="+mn-lt"/>
                        </a:rPr>
                        <a:t>インストールパッケージ</a:t>
                      </a:r>
                      <a:r>
                        <a:rPr kumimoji="1" lang="en-US" altLang="ja-JP" sz="600" dirty="0" smtClean="0">
                          <a:solidFill>
                            <a:schemeClr val="tx1"/>
                          </a:solidFill>
                          <a:latin typeface="+mn-lt"/>
                        </a:rPr>
                        <a:t>/</a:t>
                      </a:r>
                      <a:r>
                        <a:rPr kumimoji="1" lang="en-US" altLang="ja-JP" sz="600" dirty="0" err="1" smtClean="0">
                          <a:solidFill>
                            <a:schemeClr val="tx1"/>
                          </a:solidFill>
                          <a:latin typeface="+mn-lt"/>
                        </a:rPr>
                        <a:t>httpd</a:t>
                      </a:r>
                      <a:endParaRPr kumimoji="1" lang="en-US" altLang="ja-JP"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600" dirty="0" smtClean="0">
                          <a:solidFill>
                            <a:schemeClr val="tx1"/>
                          </a:solidFill>
                          <a:latin typeface="+mn-lt"/>
                        </a:rPr>
                        <a:t>Key</a:t>
                      </a:r>
                      <a:r>
                        <a:rPr kumimoji="1" lang="ja-JP" altLang="en-US" sz="600" dirty="0" smtClean="0">
                          <a:solidFill>
                            <a:schemeClr val="tx1"/>
                          </a:solidFill>
                          <a:latin typeface="+mn-lt"/>
                        </a:rPr>
                        <a:t>型</a:t>
                      </a:r>
                      <a:endParaRPr kumimoji="1" lang="en-US" altLang="ja-JP"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a:t>
                      </a:r>
                      <a:r>
                        <a:rPr kumimoji="1" lang="ja-JP" altLang="en-US" sz="600" dirty="0" smtClean="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1:VAR_packages</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r h="314873">
                <a:tc>
                  <a:txBody>
                    <a:bodyPr/>
                    <a:lstStyle/>
                    <a:p>
                      <a:pPr algn="ctr"/>
                      <a:r>
                        <a:rPr kumimoji="1" lang="en-US" altLang="ja-JP" sz="600" b="0" dirty="0" smtClean="0">
                          <a:solidFill>
                            <a:schemeClr val="tx1"/>
                          </a:solidFill>
                          <a:latin typeface="+mn-lt"/>
                        </a:rPr>
                        <a:t>2100011611:</a:t>
                      </a:r>
                      <a:r>
                        <a:rPr kumimoji="1" lang="ja-JP" altLang="en-US" sz="600" b="0" dirty="0" smtClean="0">
                          <a:solidFill>
                            <a:schemeClr val="tx1"/>
                          </a:solidFill>
                          <a:latin typeface="+mn-lt"/>
                        </a:rPr>
                        <a:t>代入値自動登録用</a:t>
                      </a:r>
                      <a:r>
                        <a:rPr kumimoji="1" lang="en-US" altLang="ja-JP" sz="600" b="0" dirty="0" smtClean="0">
                          <a:solidFill>
                            <a:schemeClr val="tx1"/>
                          </a:solidFill>
                          <a:latin typeface="+mn-lt"/>
                        </a:rPr>
                        <a:t>:3:</a:t>
                      </a:r>
                      <a:r>
                        <a:rPr kumimoji="1" lang="ja-JP" altLang="en-US" sz="600" b="0" dirty="0" smtClean="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600" dirty="0" smtClean="0">
                          <a:solidFill>
                            <a:schemeClr val="tx1"/>
                          </a:solidFill>
                          <a:latin typeface="+mn-lt"/>
                        </a:rPr>
                        <a:t>パラメータ</a:t>
                      </a:r>
                      <a:r>
                        <a:rPr kumimoji="1" lang="en-US" altLang="ja-JP" sz="600" dirty="0" smtClean="0">
                          <a:solidFill>
                            <a:schemeClr val="tx1"/>
                          </a:solidFill>
                          <a:latin typeface="+mn-lt"/>
                        </a:rPr>
                        <a:t>/</a:t>
                      </a:r>
                      <a:r>
                        <a:rPr kumimoji="1" lang="ja-JP" altLang="en-US" sz="600" dirty="0" smtClean="0">
                          <a:solidFill>
                            <a:schemeClr val="tx1"/>
                          </a:solidFill>
                          <a:latin typeface="+mn-lt"/>
                        </a:rPr>
                        <a:t>インストールパッケージ</a:t>
                      </a:r>
                      <a:r>
                        <a:rPr kumimoji="1" lang="en-US" altLang="ja-JP" sz="600" dirty="0" smtClean="0">
                          <a:solidFill>
                            <a:schemeClr val="tx1"/>
                          </a:solidFill>
                          <a:latin typeface="+mn-lt"/>
                        </a:rPr>
                        <a:t>/</a:t>
                      </a:r>
                      <a:r>
                        <a:rPr kumimoji="1" lang="en-US" altLang="ja-JP" sz="600" dirty="0" err="1" smtClean="0">
                          <a:solidFill>
                            <a:schemeClr val="tx1"/>
                          </a:solidFill>
                          <a:latin typeface="+mn-lt"/>
                        </a:rPr>
                        <a:t>mariadb</a:t>
                      </a:r>
                      <a:r>
                        <a:rPr kumimoji="1" lang="en-US" altLang="ja-JP" sz="600" dirty="0" smtClean="0">
                          <a:solidFill>
                            <a:schemeClr val="tx1"/>
                          </a:solidFill>
                          <a:latin typeface="+mn-lt"/>
                        </a:rPr>
                        <a:t>-server</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600" dirty="0" smtClean="0">
                          <a:solidFill>
                            <a:schemeClr val="tx1"/>
                          </a:solidFill>
                          <a:latin typeface="+mn-lt"/>
                        </a:rPr>
                        <a:t>Key</a:t>
                      </a:r>
                      <a:r>
                        <a:rPr kumimoji="1" lang="ja-JP" altLang="en-US" sz="600" dirty="0" smtClean="0">
                          <a:solidFill>
                            <a:schemeClr val="tx1"/>
                          </a:solidFill>
                          <a:latin typeface="+mn-lt"/>
                        </a:rPr>
                        <a:t>型</a:t>
                      </a:r>
                      <a:endParaRPr kumimoji="1" lang="en-US" altLang="ja-JP"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a:t>
                      </a:r>
                      <a:r>
                        <a:rPr kumimoji="1" lang="ja-JP" altLang="en-US" sz="600" dirty="0" smtClean="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1:VAR_packages</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2</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2188765"/>
                  </a:ext>
                </a:extLst>
              </a:tr>
              <a:tr h="314873">
                <a:tc>
                  <a:txBody>
                    <a:bodyPr/>
                    <a:lstStyle/>
                    <a:p>
                      <a:pPr algn="ctr"/>
                      <a:r>
                        <a:rPr kumimoji="1" lang="en-US" altLang="ja-JP" sz="600" b="0" dirty="0" smtClean="0">
                          <a:solidFill>
                            <a:schemeClr val="tx1"/>
                          </a:solidFill>
                          <a:latin typeface="+mn-lt"/>
                        </a:rPr>
                        <a:t>2100011611:</a:t>
                      </a:r>
                      <a:r>
                        <a:rPr kumimoji="1" lang="ja-JP" altLang="en-US" sz="600" b="0" dirty="0" smtClean="0">
                          <a:solidFill>
                            <a:schemeClr val="tx1"/>
                          </a:solidFill>
                          <a:latin typeface="+mn-lt"/>
                        </a:rPr>
                        <a:t>代入値自動登録用</a:t>
                      </a:r>
                      <a:r>
                        <a:rPr kumimoji="1" lang="en-US" altLang="ja-JP" sz="600" b="0" dirty="0" smtClean="0">
                          <a:solidFill>
                            <a:schemeClr val="tx1"/>
                          </a:solidFill>
                          <a:latin typeface="+mn-lt"/>
                        </a:rPr>
                        <a:t>:3:</a:t>
                      </a:r>
                      <a:r>
                        <a:rPr kumimoji="1" lang="ja-JP" altLang="en-US" sz="600" b="0" dirty="0" smtClean="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600" dirty="0" smtClean="0">
                          <a:solidFill>
                            <a:schemeClr val="tx1"/>
                          </a:solidFill>
                          <a:latin typeface="+mn-lt"/>
                        </a:rPr>
                        <a:t>パラメータ</a:t>
                      </a:r>
                      <a:r>
                        <a:rPr kumimoji="1" lang="en-US" altLang="ja-JP" sz="600" dirty="0" smtClean="0">
                          <a:solidFill>
                            <a:schemeClr val="tx1"/>
                          </a:solidFill>
                          <a:latin typeface="+mn-lt"/>
                        </a:rPr>
                        <a:t>/</a:t>
                      </a:r>
                      <a:r>
                        <a:rPr kumimoji="1" lang="ja-JP" altLang="en-US" sz="600" dirty="0" smtClean="0">
                          <a:solidFill>
                            <a:schemeClr val="tx1"/>
                          </a:solidFill>
                          <a:latin typeface="+mn-lt"/>
                        </a:rPr>
                        <a:t>インストールパッケージ</a:t>
                      </a:r>
                      <a:r>
                        <a:rPr kumimoji="1" lang="en-US" altLang="ja-JP" sz="600" dirty="0" smtClean="0">
                          <a:solidFill>
                            <a:schemeClr val="tx1"/>
                          </a:solidFill>
                          <a:latin typeface="+mn-lt"/>
                        </a:rPr>
                        <a:t>/</a:t>
                      </a:r>
                      <a:r>
                        <a:rPr kumimoji="1" lang="en-US" altLang="ja-JP" sz="600" dirty="0" err="1" smtClean="0">
                          <a:solidFill>
                            <a:schemeClr val="tx1"/>
                          </a:solidFill>
                          <a:latin typeface="+mn-lt"/>
                        </a:rPr>
                        <a:t>php</a:t>
                      </a:r>
                      <a:endParaRPr kumimoji="1" lang="en-US" altLang="ja-JP"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600" dirty="0" smtClean="0">
                          <a:solidFill>
                            <a:schemeClr val="tx1"/>
                          </a:solidFill>
                          <a:latin typeface="+mn-lt"/>
                        </a:rPr>
                        <a:t>Key</a:t>
                      </a:r>
                      <a:r>
                        <a:rPr kumimoji="1" lang="ja-JP" altLang="en-US" sz="600" dirty="0" smtClean="0">
                          <a:solidFill>
                            <a:schemeClr val="tx1"/>
                          </a:solidFill>
                          <a:latin typeface="+mn-lt"/>
                        </a:rPr>
                        <a:t>型</a:t>
                      </a:r>
                      <a:endParaRPr kumimoji="1" lang="en-US" altLang="ja-JP"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a:t>
                      </a:r>
                      <a:r>
                        <a:rPr kumimoji="1" lang="ja-JP" altLang="en-US" sz="600" dirty="0" smtClean="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1:VAR_packages</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3</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5462752"/>
                  </a:ext>
                </a:extLst>
              </a:tr>
              <a:tr h="314873">
                <a:tc>
                  <a:txBody>
                    <a:bodyPr/>
                    <a:lstStyle/>
                    <a:p>
                      <a:pPr algn="ctr"/>
                      <a:r>
                        <a:rPr kumimoji="1" lang="en-US" altLang="ja-JP" sz="600" b="0" dirty="0" smtClean="0">
                          <a:solidFill>
                            <a:schemeClr val="tx1"/>
                          </a:solidFill>
                          <a:latin typeface="+mn-lt"/>
                        </a:rPr>
                        <a:t>2100011611:</a:t>
                      </a:r>
                      <a:r>
                        <a:rPr kumimoji="1" lang="ja-JP" altLang="en-US" sz="600" b="0" dirty="0" smtClean="0">
                          <a:solidFill>
                            <a:schemeClr val="tx1"/>
                          </a:solidFill>
                          <a:latin typeface="+mn-lt"/>
                        </a:rPr>
                        <a:t>代入値自動登録用</a:t>
                      </a:r>
                      <a:r>
                        <a:rPr kumimoji="1" lang="en-US" altLang="ja-JP" sz="600" b="0" dirty="0" smtClean="0">
                          <a:solidFill>
                            <a:schemeClr val="tx1"/>
                          </a:solidFill>
                          <a:latin typeface="+mn-lt"/>
                        </a:rPr>
                        <a:t>:3:</a:t>
                      </a:r>
                      <a:r>
                        <a:rPr kumimoji="1" lang="ja-JP" altLang="en-US" sz="600" b="0" dirty="0" smtClean="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600" dirty="0" smtClean="0">
                          <a:solidFill>
                            <a:schemeClr val="tx1"/>
                          </a:solidFill>
                          <a:latin typeface="+mn-lt"/>
                        </a:rPr>
                        <a:t>パラメータ</a:t>
                      </a:r>
                      <a:r>
                        <a:rPr kumimoji="1" lang="en-US" altLang="ja-JP" sz="600" dirty="0" smtClean="0">
                          <a:solidFill>
                            <a:schemeClr val="tx1"/>
                          </a:solidFill>
                          <a:latin typeface="+mn-lt"/>
                        </a:rPr>
                        <a:t>/</a:t>
                      </a:r>
                      <a:r>
                        <a:rPr kumimoji="1" lang="ja-JP" altLang="en-US" sz="600" dirty="0" smtClean="0">
                          <a:solidFill>
                            <a:schemeClr val="tx1"/>
                          </a:solidFill>
                          <a:latin typeface="+mn-lt"/>
                        </a:rPr>
                        <a:t>インストールパッケージ</a:t>
                      </a:r>
                      <a:r>
                        <a:rPr kumimoji="1" lang="en-US" altLang="ja-JP" sz="600" dirty="0" smtClean="0">
                          <a:solidFill>
                            <a:schemeClr val="tx1"/>
                          </a:solidFill>
                          <a:latin typeface="+mn-lt"/>
                        </a:rPr>
                        <a:t>/</a:t>
                      </a:r>
                      <a:r>
                        <a:rPr kumimoji="1" lang="en-US" altLang="ja-JP" sz="600" dirty="0" err="1" smtClean="0">
                          <a:solidFill>
                            <a:schemeClr val="tx1"/>
                          </a:solidFill>
                          <a:latin typeface="+mn-lt"/>
                        </a:rPr>
                        <a:t>perl</a:t>
                      </a:r>
                      <a:endParaRPr kumimoji="1" lang="en-US" altLang="ja-JP"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600" dirty="0" smtClean="0">
                          <a:solidFill>
                            <a:schemeClr val="tx1"/>
                          </a:solidFill>
                          <a:latin typeface="+mn-lt"/>
                        </a:rPr>
                        <a:t>Key</a:t>
                      </a:r>
                      <a:r>
                        <a:rPr kumimoji="1" lang="ja-JP" altLang="en-US" sz="600" dirty="0" smtClean="0">
                          <a:solidFill>
                            <a:schemeClr val="tx1"/>
                          </a:solidFill>
                          <a:latin typeface="+mn-lt"/>
                        </a:rPr>
                        <a:t>型</a:t>
                      </a:r>
                      <a:endParaRPr kumimoji="1" lang="en-US" altLang="ja-JP"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a:t>
                      </a:r>
                      <a:r>
                        <a:rPr kumimoji="1" lang="ja-JP" altLang="en-US" sz="600" dirty="0" smtClean="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1:VAR_packages</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4</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2802417"/>
                  </a:ext>
                </a:extLst>
              </a:tr>
              <a:tr h="314873">
                <a:tc>
                  <a:txBody>
                    <a:bodyPr/>
                    <a:lstStyle/>
                    <a:p>
                      <a:pPr algn="ctr"/>
                      <a:r>
                        <a:rPr kumimoji="1" lang="en-US" altLang="ja-JP" sz="600" b="0" dirty="0" smtClean="0">
                          <a:solidFill>
                            <a:schemeClr val="tx1"/>
                          </a:solidFill>
                          <a:latin typeface="+mn-lt"/>
                        </a:rPr>
                        <a:t>2100011611:</a:t>
                      </a:r>
                      <a:r>
                        <a:rPr kumimoji="1" lang="ja-JP" altLang="en-US" sz="600" b="0" dirty="0" smtClean="0">
                          <a:solidFill>
                            <a:schemeClr val="tx1"/>
                          </a:solidFill>
                          <a:latin typeface="+mn-lt"/>
                        </a:rPr>
                        <a:t>代入値自動登録用</a:t>
                      </a:r>
                      <a:r>
                        <a:rPr kumimoji="1" lang="en-US" altLang="ja-JP" sz="600" b="0" dirty="0" smtClean="0">
                          <a:solidFill>
                            <a:schemeClr val="tx1"/>
                          </a:solidFill>
                          <a:latin typeface="+mn-lt"/>
                        </a:rPr>
                        <a:t>:3:</a:t>
                      </a:r>
                      <a:r>
                        <a:rPr kumimoji="1" lang="ja-JP" altLang="en-US" sz="600" b="0" dirty="0" smtClean="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600" dirty="0" smtClean="0">
                          <a:solidFill>
                            <a:schemeClr val="tx1"/>
                          </a:solidFill>
                          <a:latin typeface="+mn-lt"/>
                        </a:rPr>
                        <a:t>パラメータ</a:t>
                      </a:r>
                      <a:r>
                        <a:rPr kumimoji="1" lang="en-US" altLang="ja-JP" sz="600" dirty="0" smtClean="0">
                          <a:solidFill>
                            <a:schemeClr val="tx1"/>
                          </a:solidFill>
                          <a:latin typeface="+mn-lt"/>
                        </a:rPr>
                        <a:t>/</a:t>
                      </a:r>
                      <a:r>
                        <a:rPr kumimoji="1" lang="ja-JP" altLang="en-US" sz="600" dirty="0" smtClean="0">
                          <a:solidFill>
                            <a:schemeClr val="tx1"/>
                          </a:solidFill>
                          <a:latin typeface="+mn-lt"/>
                        </a:rPr>
                        <a:t>インストールパッケージ</a:t>
                      </a:r>
                      <a:r>
                        <a:rPr kumimoji="1" lang="en-US" altLang="ja-JP" sz="600" dirty="0" smtClean="0">
                          <a:solidFill>
                            <a:schemeClr val="tx1"/>
                          </a:solidFill>
                          <a:latin typeface="+mn-lt"/>
                        </a:rPr>
                        <a:t>/python</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600" dirty="0" smtClean="0">
                          <a:solidFill>
                            <a:schemeClr val="tx1"/>
                          </a:solidFill>
                          <a:latin typeface="+mn-lt"/>
                        </a:rPr>
                        <a:t>Key</a:t>
                      </a:r>
                      <a:r>
                        <a:rPr kumimoji="1" lang="ja-JP" altLang="en-US" sz="600" dirty="0" smtClean="0">
                          <a:solidFill>
                            <a:schemeClr val="tx1"/>
                          </a:solidFill>
                          <a:latin typeface="+mn-lt"/>
                        </a:rPr>
                        <a:t>型</a:t>
                      </a:r>
                      <a:endParaRPr kumimoji="1" lang="en-US" altLang="ja-JP"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a:t>
                      </a:r>
                      <a:r>
                        <a:rPr kumimoji="1" lang="ja-JP" altLang="en-US" sz="600" dirty="0" smtClean="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1:VAR_packages</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smtClean="0">
                          <a:solidFill>
                            <a:schemeClr val="tx1"/>
                          </a:solidFill>
                          <a:latin typeface="+mn-lt"/>
                        </a:rPr>
                        <a:t>5</a:t>
                      </a:r>
                      <a:endParaRPr kumimoji="1" lang="ja-JP" altLang="en-US" sz="6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7636958"/>
                  </a:ext>
                </a:extLst>
              </a:tr>
            </a:tbl>
          </a:graphicData>
        </a:graphic>
      </p:graphicFrame>
      <p:sp>
        <p:nvSpPr>
          <p:cNvPr id="54" name="円形吹き出し 53"/>
          <p:cNvSpPr/>
          <p:nvPr/>
        </p:nvSpPr>
        <p:spPr bwMode="auto">
          <a:xfrm>
            <a:off x="77382" y="4218861"/>
            <a:ext cx="301542" cy="312200"/>
          </a:xfrm>
          <a:prstGeom prst="wedgeEllipseCallout">
            <a:avLst>
              <a:gd name="adj1" fmla="val 315175"/>
              <a:gd name="adj2" fmla="val -11217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
        <p:nvSpPr>
          <p:cNvPr id="16" name="角丸四角形 15"/>
          <p:cNvSpPr/>
          <p:nvPr/>
        </p:nvSpPr>
        <p:spPr bwMode="auto">
          <a:xfrm>
            <a:off x="189313" y="3446161"/>
            <a:ext cx="843691" cy="226192"/>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7" name="円形吹き出し 16"/>
          <p:cNvSpPr/>
          <p:nvPr/>
        </p:nvSpPr>
        <p:spPr bwMode="auto">
          <a:xfrm>
            <a:off x="99407" y="3007205"/>
            <a:ext cx="301542" cy="312200"/>
          </a:xfrm>
          <a:prstGeom prst="wedgeEllipseCallout">
            <a:avLst>
              <a:gd name="adj1" fmla="val 1386"/>
              <a:gd name="adj2" fmla="val 9412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Tree>
    <p:extLst>
      <p:ext uri="{BB962C8B-B14F-4D97-AF65-F5344CB8AC3E}">
        <p14:creationId xmlns:p14="http://schemas.microsoft.com/office/powerpoint/2010/main" val="1794986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srcRect b="27728"/>
          <a:stretch/>
        </p:blipFill>
        <p:spPr>
          <a:xfrm>
            <a:off x="292038" y="1601690"/>
            <a:ext cx="6268117" cy="312349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smtClean="0"/>
              <a:t>3.5 </a:t>
            </a:r>
            <a:r>
              <a:rPr lang="ja-JP" altLang="en-US" sz="2200" dirty="0" smtClean="0"/>
              <a:t>パラメータシート</a:t>
            </a:r>
            <a:r>
              <a:rPr lang="ja-JP" altLang="en-US" sz="2200" dirty="0"/>
              <a:t>の項目</a:t>
            </a:r>
            <a:r>
              <a:rPr lang="ja-JP" altLang="en-US" sz="2200" dirty="0" smtClean="0"/>
              <a:t>と</a:t>
            </a:r>
            <a:r>
              <a:rPr lang="en-US" altLang="ja-JP" sz="2200" dirty="0" smtClean="0"/>
              <a:t>Playbook</a:t>
            </a:r>
            <a:r>
              <a:rPr lang="ja-JP" altLang="en-US" sz="2200" dirty="0"/>
              <a:t>の変数の</a:t>
            </a:r>
            <a:r>
              <a:rPr lang="ja-JP" altLang="en-US" sz="2200" dirty="0" smtClean="0"/>
              <a:t>紐付け</a:t>
            </a:r>
            <a:r>
              <a:rPr lang="en-US" altLang="ja-JP" sz="2200" dirty="0" smtClean="0"/>
              <a:t>(2/3)</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zh-TW" altLang="en-US" dirty="0"/>
              <a:t>代入値自動登録設定</a:t>
            </a:r>
            <a:r>
              <a:rPr lang="ja-JP" altLang="en-US" dirty="0" smtClean="0"/>
              <a:t>」作成</a:t>
            </a:r>
            <a:endParaRPr lang="en-US" altLang="ja-JP" dirty="0" smtClean="0"/>
          </a:p>
          <a:p>
            <a:pPr lvl="1"/>
            <a:r>
              <a:rPr lang="ja-JP" altLang="en-US" dirty="0" smtClean="0"/>
              <a:t>各項目へ入力、選択が完了したら登録をクリックして下さい</a:t>
            </a:r>
            <a:r>
              <a:rPr lang="ja-JP" altLang="en-US" dirty="0"/>
              <a:t>。</a:t>
            </a:r>
            <a:endParaRPr lang="en-US" altLang="ja-JP" dirty="0"/>
          </a:p>
        </p:txBody>
      </p:sp>
      <p:sp>
        <p:nvSpPr>
          <p:cNvPr id="34" name="角丸四角形 33"/>
          <p:cNvSpPr/>
          <p:nvPr/>
        </p:nvSpPr>
        <p:spPr bwMode="auto">
          <a:xfrm>
            <a:off x="1312410" y="2967365"/>
            <a:ext cx="5112711" cy="88673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8" name="角丸四角形 17"/>
          <p:cNvSpPr/>
          <p:nvPr/>
        </p:nvSpPr>
        <p:spPr bwMode="auto">
          <a:xfrm>
            <a:off x="335643" y="4641781"/>
            <a:ext cx="7338021" cy="1863914"/>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b="1" dirty="0">
              <a:solidFill>
                <a:srgbClr val="FF0000"/>
              </a:solidFill>
              <a:latin typeface="+mn-ea"/>
            </a:endParaRPr>
          </a:p>
        </p:txBody>
      </p:sp>
      <p:sp>
        <p:nvSpPr>
          <p:cNvPr id="39" name="正方形/長方形 38"/>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54" name="円形吹き出し 53"/>
          <p:cNvSpPr/>
          <p:nvPr/>
        </p:nvSpPr>
        <p:spPr bwMode="auto">
          <a:xfrm>
            <a:off x="3491446" y="3985473"/>
            <a:ext cx="301542" cy="312200"/>
          </a:xfrm>
          <a:prstGeom prst="wedgeEllipseCallout">
            <a:avLst>
              <a:gd name="adj1" fmla="val -124106"/>
              <a:gd name="adj2" fmla="val 3597"/>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
        <p:nvSpPr>
          <p:cNvPr id="17" name="角丸四角形 16"/>
          <p:cNvSpPr/>
          <p:nvPr/>
        </p:nvSpPr>
        <p:spPr bwMode="auto">
          <a:xfrm>
            <a:off x="2248541" y="4025308"/>
            <a:ext cx="1008140" cy="27236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5" name="テキスト ボックス 4"/>
          <p:cNvSpPr txBox="1"/>
          <p:nvPr/>
        </p:nvSpPr>
        <p:spPr>
          <a:xfrm>
            <a:off x="558964" y="4749656"/>
            <a:ext cx="3151270" cy="246221"/>
          </a:xfrm>
          <a:prstGeom prst="rect">
            <a:avLst/>
          </a:prstGeom>
          <a:noFill/>
        </p:spPr>
        <p:txBody>
          <a:bodyPr wrap="square" rtlCol="0">
            <a:spAutoFit/>
          </a:bodyPr>
          <a:lstStyle/>
          <a:p>
            <a:r>
              <a:rPr lang="ja-JP" altLang="en-US" sz="1000" dirty="0" smtClean="0"/>
              <a:t>変数</a:t>
            </a:r>
            <a:r>
              <a:rPr lang="ja-JP" altLang="en-US" sz="1000" dirty="0"/>
              <a:t>紐づけの登録方式は以下の</a:t>
            </a:r>
            <a:r>
              <a:rPr lang="en-US" altLang="ja-JP" sz="1000" dirty="0"/>
              <a:t>3</a:t>
            </a:r>
            <a:r>
              <a:rPr lang="ja-JP" altLang="en-US" sz="1000" dirty="0"/>
              <a:t>タイプがあります。</a:t>
            </a:r>
            <a:endParaRPr kumimoji="1" lang="ja-JP" altLang="en-US" sz="1000" dirty="0"/>
          </a:p>
        </p:txBody>
      </p:sp>
      <p:graphicFrame>
        <p:nvGraphicFramePr>
          <p:cNvPr id="24" name="表 23"/>
          <p:cNvGraphicFramePr>
            <a:graphicFrameLocks noGrp="1"/>
          </p:cNvGraphicFramePr>
          <p:nvPr>
            <p:extLst>
              <p:ext uri="{D42A27DB-BD31-4B8C-83A1-F6EECF244321}">
                <p14:modId xmlns:p14="http://schemas.microsoft.com/office/powerpoint/2010/main" val="1622417853"/>
              </p:ext>
            </p:extLst>
          </p:nvPr>
        </p:nvGraphicFramePr>
        <p:xfrm>
          <a:off x="627273" y="5033552"/>
          <a:ext cx="6974260" cy="914400"/>
        </p:xfrm>
        <a:graphic>
          <a:graphicData uri="http://schemas.openxmlformats.org/drawingml/2006/table">
            <a:tbl>
              <a:tblPr firstRow="1" bandRow="1">
                <a:tableStyleId>{5C22544A-7EE6-4342-B048-85BDC9FD1C3A}</a:tableStyleId>
              </a:tblPr>
              <a:tblGrid>
                <a:gridCol w="1009278">
                  <a:extLst>
                    <a:ext uri="{9D8B030D-6E8A-4147-A177-3AD203B41FA5}">
                      <a16:colId xmlns:a16="http://schemas.microsoft.com/office/drawing/2014/main" val="2883640048"/>
                    </a:ext>
                  </a:extLst>
                </a:gridCol>
                <a:gridCol w="706380">
                  <a:extLst>
                    <a:ext uri="{9D8B030D-6E8A-4147-A177-3AD203B41FA5}">
                      <a16:colId xmlns:a16="http://schemas.microsoft.com/office/drawing/2014/main" val="1123245703"/>
                    </a:ext>
                  </a:extLst>
                </a:gridCol>
                <a:gridCol w="5258602">
                  <a:extLst>
                    <a:ext uri="{9D8B030D-6E8A-4147-A177-3AD203B41FA5}">
                      <a16:colId xmlns:a16="http://schemas.microsoft.com/office/drawing/2014/main" val="2885791894"/>
                    </a:ext>
                  </a:extLst>
                </a:gridCol>
              </a:tblGrid>
              <a:tr h="200730">
                <a:tc>
                  <a:txBody>
                    <a:bodyPr/>
                    <a:lstStyle/>
                    <a:p>
                      <a:pPr algn="ctr"/>
                      <a:r>
                        <a:rPr kumimoji="1" lang="ja-JP" altLang="en-US" sz="900" dirty="0" smtClean="0">
                          <a:solidFill>
                            <a:schemeClr val="bg1"/>
                          </a:solidFill>
                          <a:latin typeface="+mn-lt"/>
                        </a:rPr>
                        <a:t>登録方式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900" dirty="0" smtClean="0">
                          <a:solidFill>
                            <a:schemeClr val="bg1"/>
                          </a:solidFill>
                          <a:latin typeface="+mn-lt"/>
                        </a:rPr>
                        <a:t>今回使用</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l"/>
                      <a:r>
                        <a:rPr kumimoji="1" lang="ja-JP" altLang="en-US" sz="900" dirty="0" smtClean="0">
                          <a:solidFill>
                            <a:schemeClr val="bg1"/>
                          </a:solidFill>
                          <a:latin typeface="+mn-lt"/>
                        </a:rPr>
                        <a:t>説明</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00730">
                <a:tc>
                  <a:txBody>
                    <a:bodyPr/>
                    <a:lstStyle/>
                    <a:p>
                      <a:pPr algn="ctr"/>
                      <a:r>
                        <a:rPr kumimoji="1" lang="en-US" altLang="ja-JP" sz="900" b="0" dirty="0" smtClean="0">
                          <a:solidFill>
                            <a:schemeClr val="tx1"/>
                          </a:solidFill>
                          <a:latin typeface="+mn-lt"/>
                        </a:rPr>
                        <a:t>Value</a:t>
                      </a:r>
                      <a:r>
                        <a:rPr kumimoji="1" lang="ja-JP" altLang="en-US" sz="900" b="0" dirty="0" smtClean="0">
                          <a:solidFill>
                            <a:schemeClr val="tx1"/>
                          </a:solidFill>
                          <a:latin typeface="+mn-lt"/>
                        </a:rPr>
                        <a:t>型</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en-US" altLang="ja-JP" sz="9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900" dirty="0" smtClean="0">
                          <a:solidFill>
                            <a:schemeClr val="tx1"/>
                          </a:solidFill>
                          <a:latin typeface="+mn-lt"/>
                        </a:rPr>
                        <a:t>基本的なタイプであり、表の中の値を変数に紐づけるものです。</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r h="200730">
                <a:tc>
                  <a:txBody>
                    <a:bodyPr/>
                    <a:lstStyle/>
                    <a:p>
                      <a:pPr algn="ctr"/>
                      <a:r>
                        <a:rPr kumimoji="1" lang="en-US" altLang="ja-JP" sz="900" b="0" dirty="0" smtClean="0">
                          <a:solidFill>
                            <a:schemeClr val="tx1"/>
                          </a:solidFill>
                          <a:latin typeface="+mn-lt"/>
                        </a:rPr>
                        <a:t>Key</a:t>
                      </a:r>
                      <a:r>
                        <a:rPr kumimoji="1" lang="ja-JP" altLang="en-US" sz="900" b="0" dirty="0" smtClean="0">
                          <a:solidFill>
                            <a:schemeClr val="tx1"/>
                          </a:solidFill>
                          <a:latin typeface="+mn-lt"/>
                        </a:rPr>
                        <a:t>型</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smtClean="0">
                          <a:solidFill>
                            <a:schemeClr val="tx1"/>
                          </a:solidFill>
                          <a:latin typeface="+mn-lt"/>
                        </a:rPr>
                        <a:t>●</a:t>
                      </a:r>
                      <a:endParaRPr kumimoji="1" lang="en-US" altLang="ja-JP" sz="9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900" dirty="0" smtClean="0">
                          <a:solidFill>
                            <a:schemeClr val="tx1"/>
                          </a:solidFill>
                          <a:latin typeface="+mn-lt"/>
                        </a:rPr>
                        <a:t>表の項目</a:t>
                      </a:r>
                      <a:r>
                        <a:rPr kumimoji="1" lang="en-US" altLang="ja-JP" sz="900" dirty="0" smtClean="0">
                          <a:solidFill>
                            <a:schemeClr val="tx1"/>
                          </a:solidFill>
                          <a:latin typeface="+mn-lt"/>
                        </a:rPr>
                        <a:t>(</a:t>
                      </a:r>
                      <a:r>
                        <a:rPr kumimoji="1" lang="ja-JP" altLang="en-US" sz="900" dirty="0" smtClean="0">
                          <a:solidFill>
                            <a:schemeClr val="tx1"/>
                          </a:solidFill>
                          <a:latin typeface="+mn-lt"/>
                        </a:rPr>
                        <a:t>列名</a:t>
                      </a:r>
                      <a:r>
                        <a:rPr kumimoji="1" lang="en-US" altLang="ja-JP" sz="900" dirty="0" smtClean="0">
                          <a:solidFill>
                            <a:schemeClr val="tx1"/>
                          </a:solidFill>
                          <a:latin typeface="+mn-lt"/>
                        </a:rPr>
                        <a:t>)</a:t>
                      </a:r>
                      <a:r>
                        <a:rPr kumimoji="1" lang="ja-JP" altLang="en-US" sz="900" dirty="0" smtClean="0">
                          <a:solidFill>
                            <a:schemeClr val="tx1"/>
                          </a:solidFill>
                          <a:latin typeface="+mn-lt"/>
                        </a:rPr>
                        <a:t>を変数に紐づけるものです。項目の設定値が空白の場合は紐づけ対象外になります。</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977840"/>
                  </a:ext>
                </a:extLst>
              </a:tr>
              <a:tr h="200730">
                <a:tc>
                  <a:txBody>
                    <a:bodyPr/>
                    <a:lstStyle/>
                    <a:p>
                      <a:pPr algn="ctr"/>
                      <a:r>
                        <a:rPr kumimoji="1" lang="en-US" altLang="ja-JP" sz="900" b="0" dirty="0" smtClean="0">
                          <a:solidFill>
                            <a:schemeClr val="tx1"/>
                          </a:solidFill>
                          <a:latin typeface="+mn-lt"/>
                        </a:rPr>
                        <a:t>Key-Value</a:t>
                      </a:r>
                      <a:r>
                        <a:rPr kumimoji="1" lang="ja-JP" altLang="en-US" sz="900" b="0" dirty="0" smtClean="0">
                          <a:solidFill>
                            <a:schemeClr val="tx1"/>
                          </a:solidFill>
                          <a:latin typeface="+mn-lt"/>
                        </a:rPr>
                        <a:t>型</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en-US" altLang="ja-JP" sz="9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900" dirty="0" smtClean="0">
                          <a:solidFill>
                            <a:schemeClr val="tx1"/>
                          </a:solidFill>
                          <a:latin typeface="+mn-lt"/>
                        </a:rPr>
                        <a:t>項目の名称</a:t>
                      </a:r>
                      <a:r>
                        <a:rPr kumimoji="1" lang="en-US" altLang="ja-JP" sz="900" dirty="0" smtClean="0">
                          <a:solidFill>
                            <a:schemeClr val="tx1"/>
                          </a:solidFill>
                          <a:latin typeface="+mn-lt"/>
                        </a:rPr>
                        <a:t>(Key)</a:t>
                      </a:r>
                      <a:r>
                        <a:rPr kumimoji="1" lang="ja-JP" altLang="en-US" sz="900" dirty="0" smtClean="0">
                          <a:solidFill>
                            <a:schemeClr val="tx1"/>
                          </a:solidFill>
                          <a:latin typeface="+mn-lt"/>
                        </a:rPr>
                        <a:t>と設定値</a:t>
                      </a:r>
                      <a:r>
                        <a:rPr kumimoji="1" lang="en-US" altLang="ja-JP" sz="900" dirty="0" smtClean="0">
                          <a:solidFill>
                            <a:schemeClr val="tx1"/>
                          </a:solidFill>
                          <a:latin typeface="+mn-lt"/>
                        </a:rPr>
                        <a:t>(Value)</a:t>
                      </a:r>
                      <a:r>
                        <a:rPr kumimoji="1" lang="ja-JP" altLang="en-US" sz="900" dirty="0" smtClean="0">
                          <a:solidFill>
                            <a:schemeClr val="tx1"/>
                          </a:solidFill>
                          <a:latin typeface="+mn-lt"/>
                        </a:rPr>
                        <a:t>の両方を変数に紐づけることができます。</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0498433"/>
                  </a:ext>
                </a:extLst>
              </a:tr>
            </a:tbl>
          </a:graphicData>
        </a:graphic>
      </p:graphicFrame>
      <p:sp>
        <p:nvSpPr>
          <p:cNvPr id="26" name="テキスト ボックス 25"/>
          <p:cNvSpPr txBox="1"/>
          <p:nvPr/>
        </p:nvSpPr>
        <p:spPr>
          <a:xfrm>
            <a:off x="553370" y="6054372"/>
            <a:ext cx="6335183" cy="400110"/>
          </a:xfrm>
          <a:prstGeom prst="rect">
            <a:avLst/>
          </a:prstGeom>
          <a:noFill/>
        </p:spPr>
        <p:txBody>
          <a:bodyPr wrap="square" rtlCol="0">
            <a:spAutoFit/>
          </a:bodyPr>
          <a:lstStyle/>
          <a:p>
            <a:r>
              <a:rPr lang="ja-JP" altLang="en-US" sz="1000" dirty="0"/>
              <a:t>今回のシナリオでは、表の項目</a:t>
            </a:r>
            <a:r>
              <a:rPr lang="en-US" altLang="ja-JP" sz="1000" dirty="0"/>
              <a:t>(</a:t>
            </a:r>
            <a:r>
              <a:rPr lang="ja-JP" altLang="en-US" sz="1000" dirty="0"/>
              <a:t>列名</a:t>
            </a:r>
            <a:r>
              <a:rPr lang="en-US" altLang="ja-JP" sz="1000" dirty="0"/>
              <a:t>)</a:t>
            </a:r>
            <a:r>
              <a:rPr lang="ja-JP" altLang="en-US" sz="1000" dirty="0"/>
              <a:t>を</a:t>
            </a:r>
            <a:r>
              <a:rPr lang="en-US" altLang="ja-JP" sz="1000" dirty="0"/>
              <a:t>Playbook</a:t>
            </a:r>
            <a:r>
              <a:rPr lang="ja-JP" altLang="en-US" sz="1000" dirty="0"/>
              <a:t>に具体値として代入したいので、登録方式は「</a:t>
            </a:r>
            <a:r>
              <a:rPr lang="en-US" altLang="ja-JP" sz="1000" dirty="0"/>
              <a:t>Key</a:t>
            </a:r>
            <a:r>
              <a:rPr lang="ja-JP" altLang="en-US" sz="1000" dirty="0"/>
              <a:t>型」を選択します。詳細はこちら</a:t>
            </a:r>
            <a:r>
              <a:rPr lang="ja-JP" altLang="en-US" sz="1000" dirty="0">
                <a:hlinkClick r:id="rId3"/>
              </a:rPr>
              <a:t>システム構築・運用の効率化</a:t>
            </a:r>
            <a:r>
              <a:rPr lang="ja-JP" altLang="en-US" sz="1000" dirty="0"/>
              <a:t>ガイドブックを参照してください。</a:t>
            </a:r>
            <a:endParaRPr kumimoji="1" lang="ja-JP" altLang="en-US" sz="1000" dirty="0"/>
          </a:p>
        </p:txBody>
      </p:sp>
      <p:sp>
        <p:nvSpPr>
          <p:cNvPr id="40" name="角丸四角形 39"/>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Playbook</a:t>
            </a:r>
            <a:r>
              <a:rPr lang="ja-JP" altLang="en-US" sz="900" b="1" dirty="0">
                <a:latin typeface="+mn-ea"/>
              </a:rPr>
              <a:t>をアップロードして</a:t>
            </a:r>
          </a:p>
          <a:p>
            <a:pPr algn="ctr"/>
            <a:r>
              <a:rPr lang="ja-JP" altLang="en-US" sz="900" b="1" dirty="0">
                <a:latin typeface="+mn-ea"/>
              </a:rPr>
              <a:t>ジョブ</a:t>
            </a:r>
            <a:r>
              <a:rPr lang="en-US" altLang="ja-JP" sz="900" b="1" dirty="0">
                <a:latin typeface="+mn-ea"/>
              </a:rPr>
              <a:t>(Movement)</a:t>
            </a:r>
            <a:r>
              <a:rPr lang="ja-JP" altLang="en-US" sz="900" b="1" dirty="0">
                <a:latin typeface="+mn-ea"/>
              </a:rPr>
              <a:t>に紐付け</a:t>
            </a:r>
          </a:p>
        </p:txBody>
      </p:sp>
      <p:sp>
        <p:nvSpPr>
          <p:cNvPr id="42" name="角丸四角形 41"/>
          <p:cNvSpPr/>
          <p:nvPr/>
        </p:nvSpPr>
        <p:spPr bwMode="auto">
          <a:xfrm>
            <a:off x="6814060" y="2875891"/>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CMDB</a:t>
            </a:r>
            <a:r>
              <a:rPr lang="ja-JP" altLang="en-US" sz="900" b="1">
                <a:latin typeface="+mn-ea"/>
              </a:rPr>
              <a:t>にデータシートと</a:t>
            </a:r>
          </a:p>
          <a:p>
            <a:pPr algn="ctr"/>
            <a:r>
              <a:rPr lang="ja-JP" altLang="en-US" sz="900" b="1">
                <a:latin typeface="+mn-ea"/>
              </a:rPr>
              <a:t>パラメータシートを設定</a:t>
            </a:r>
            <a:endParaRPr lang="ja-JP" altLang="en-US" sz="900" b="1" dirty="0">
              <a:latin typeface="+mn-ea"/>
            </a:endParaRPr>
          </a:p>
        </p:txBody>
      </p:sp>
      <p:sp>
        <p:nvSpPr>
          <p:cNvPr id="44" name="角丸四角形 43"/>
          <p:cNvSpPr/>
          <p:nvPr/>
        </p:nvSpPr>
        <p:spPr bwMode="auto">
          <a:xfrm>
            <a:off x="6814060" y="331932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データシートにデータを登録</a:t>
            </a:r>
          </a:p>
        </p:txBody>
      </p:sp>
      <p:sp>
        <p:nvSpPr>
          <p:cNvPr id="45" name="角丸四角形 44"/>
          <p:cNvSpPr/>
          <p:nvPr/>
        </p:nvSpPr>
        <p:spPr bwMode="auto">
          <a:xfrm>
            <a:off x="6814060" y="420619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a:latin typeface="+mn-ea"/>
              </a:rPr>
              <a:t>機器一覧にターゲットとなる</a:t>
            </a:r>
          </a:p>
          <a:p>
            <a:pPr algn="ctr"/>
            <a:r>
              <a:rPr lang="en-US" altLang="ja-JP" sz="800" b="1">
                <a:latin typeface="+mn-ea"/>
              </a:rPr>
              <a:t>Linux</a:t>
            </a:r>
            <a:r>
              <a:rPr lang="ja-JP" altLang="en-US" sz="800" b="1">
                <a:latin typeface="+mn-ea"/>
              </a:rPr>
              <a:t>マシンを登録</a:t>
            </a:r>
            <a:endParaRPr lang="ja-JP" altLang="en-US" sz="800" b="1" dirty="0">
              <a:latin typeface="+mn-ea"/>
            </a:endParaRPr>
          </a:p>
        </p:txBody>
      </p:sp>
      <p:sp>
        <p:nvSpPr>
          <p:cNvPr id="35" name="角丸四角形 34"/>
          <p:cNvSpPr/>
          <p:nvPr/>
        </p:nvSpPr>
        <p:spPr bwMode="auto">
          <a:xfrm>
            <a:off x="6816301" y="3762627"/>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パラメータシートの項目と</a:t>
            </a:r>
          </a:p>
          <a:p>
            <a:pPr algn="ctr"/>
            <a:r>
              <a:rPr lang="en-US" altLang="ja-JP" sz="900" b="1" dirty="0">
                <a:solidFill>
                  <a:srgbClr val="FF0000"/>
                </a:solidFill>
                <a:latin typeface="+mn-ea"/>
              </a:rPr>
              <a:t>Playbook</a:t>
            </a:r>
            <a:r>
              <a:rPr lang="ja-JP" altLang="en-US" sz="900" b="1" dirty="0">
                <a:solidFill>
                  <a:srgbClr val="FF0000"/>
                </a:solidFill>
                <a:latin typeface="+mn-ea"/>
              </a:rPr>
              <a:t>の変数の紐付け</a:t>
            </a:r>
          </a:p>
        </p:txBody>
      </p:sp>
      <p:sp>
        <p:nvSpPr>
          <p:cNvPr id="36" name="角丸四角形 35"/>
          <p:cNvSpPr/>
          <p:nvPr/>
        </p:nvSpPr>
        <p:spPr bwMode="auto">
          <a:xfrm>
            <a:off x="6814060" y="2432455"/>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sp>
        <p:nvSpPr>
          <p:cNvPr id="22" name="円形吹き出し 21"/>
          <p:cNvSpPr/>
          <p:nvPr/>
        </p:nvSpPr>
        <p:spPr bwMode="auto">
          <a:xfrm>
            <a:off x="55698" y="4427149"/>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34273043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19672" y="116540"/>
            <a:ext cx="7344000" cy="405683"/>
          </a:xfrm>
        </p:spPr>
        <p:txBody>
          <a:bodyPr/>
          <a:lstStyle/>
          <a:p>
            <a:r>
              <a:rPr kumimoji="1" lang="ja-JP" altLang="en-US" dirty="0" smtClean="0"/>
              <a:t>目次</a:t>
            </a:r>
            <a:endParaRPr kumimoji="1" lang="ja-JP" altLang="en-US" dirty="0"/>
          </a:p>
        </p:txBody>
      </p:sp>
      <p:sp>
        <p:nvSpPr>
          <p:cNvPr id="4" name="正方形/長方形 3"/>
          <p:cNvSpPr/>
          <p:nvPr/>
        </p:nvSpPr>
        <p:spPr bwMode="auto">
          <a:xfrm>
            <a:off x="1619672" y="620610"/>
            <a:ext cx="7345020" cy="6335884"/>
          </a:xfrm>
          <a:prstGeom prst="rect">
            <a:avLst/>
          </a:prstGeom>
          <a:no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lang="ja-JP" altLang="en-US" sz="1600" dirty="0" smtClean="0"/>
              <a:t>５．実行操作</a:t>
            </a:r>
            <a:r>
              <a:rPr lang="en-US" altLang="ja-JP" sz="1600" dirty="0"/>
              <a:t>(2</a:t>
            </a:r>
            <a:r>
              <a:rPr lang="ja-JP" altLang="en-US" sz="1600" dirty="0"/>
              <a:t>回目</a:t>
            </a:r>
            <a:r>
              <a:rPr lang="en-US" altLang="ja-JP" sz="1600" dirty="0"/>
              <a:t>)</a:t>
            </a:r>
          </a:p>
          <a:p>
            <a:pPr lvl="1"/>
            <a:r>
              <a:rPr lang="en-US" altLang="ja-JP" sz="1600" dirty="0"/>
              <a:t>5.1</a:t>
            </a:r>
            <a:r>
              <a:rPr lang="ja-JP" altLang="en-US" sz="1600" dirty="0"/>
              <a:t>　</a:t>
            </a:r>
            <a:r>
              <a:rPr lang="ja-JP" altLang="en-US" sz="1600" dirty="0">
                <a:hlinkClick r:id="rId2" action="ppaction://hlinksldjump"/>
              </a:rPr>
              <a:t>作業名</a:t>
            </a:r>
            <a:r>
              <a:rPr lang="en-US" altLang="ja-JP" sz="1600" dirty="0">
                <a:hlinkClick r:id="rId2" action="ppaction://hlinksldjump"/>
              </a:rPr>
              <a:t>(Operation)</a:t>
            </a:r>
            <a:r>
              <a:rPr lang="ja-JP" altLang="en-US" sz="1600" dirty="0">
                <a:hlinkClick r:id="rId2" action="ppaction://hlinksldjump"/>
              </a:rPr>
              <a:t>の登録</a:t>
            </a:r>
            <a:endParaRPr lang="en-US" altLang="ja-JP" sz="1600" dirty="0"/>
          </a:p>
          <a:p>
            <a:pPr lvl="1"/>
            <a:r>
              <a:rPr lang="en-US" altLang="ja-JP" sz="1600" dirty="0"/>
              <a:t>5.2</a:t>
            </a:r>
            <a:r>
              <a:rPr lang="ja-JP" altLang="en-US" sz="1600" dirty="0"/>
              <a:t>　</a:t>
            </a:r>
            <a:r>
              <a:rPr lang="ja-JP" altLang="en-US" sz="1600" dirty="0">
                <a:hlinkClick r:id="rId3" action="ppaction://hlinksldjump"/>
              </a:rPr>
              <a:t>パラメータシートにデータを登録</a:t>
            </a:r>
            <a:endParaRPr lang="en-US" altLang="ja-JP" sz="1600" dirty="0"/>
          </a:p>
          <a:p>
            <a:pPr lvl="1"/>
            <a:r>
              <a:rPr lang="en-US" altLang="ja-JP" sz="1600" dirty="0"/>
              <a:t>5.3</a:t>
            </a:r>
            <a:r>
              <a:rPr lang="ja-JP" altLang="en-US" sz="1600" dirty="0"/>
              <a:t>　</a:t>
            </a:r>
            <a:r>
              <a:rPr lang="ja-JP" altLang="en-US" sz="1600" dirty="0">
                <a:hlinkClick r:id="rId4" action="ppaction://hlinksldjump"/>
              </a:rPr>
              <a:t>ジョブフロー</a:t>
            </a:r>
            <a:r>
              <a:rPr lang="en-US" altLang="ja-JP" sz="1600" dirty="0">
                <a:hlinkClick r:id="rId4" action="ppaction://hlinksldjump"/>
              </a:rPr>
              <a:t>(Conductor)</a:t>
            </a:r>
            <a:r>
              <a:rPr lang="ja-JP" altLang="en-US" sz="1600" dirty="0">
                <a:hlinkClick r:id="rId4" action="ppaction://hlinksldjump"/>
              </a:rPr>
              <a:t>の実行</a:t>
            </a:r>
            <a:endParaRPr lang="ja-JP" altLang="en-US" sz="1600" dirty="0"/>
          </a:p>
          <a:p>
            <a:pPr lvl="1"/>
            <a:r>
              <a:rPr lang="en-US" altLang="ja-JP" sz="1600" dirty="0"/>
              <a:t>5.4   </a:t>
            </a:r>
            <a:r>
              <a:rPr lang="ja-JP" altLang="en-US" sz="1600" dirty="0">
                <a:hlinkClick r:id="rId5" action="ppaction://hlinksldjump"/>
              </a:rPr>
              <a:t>実行結果の確認</a:t>
            </a:r>
            <a:endParaRPr lang="en-US" altLang="ja-JP" sz="1600" dirty="0"/>
          </a:p>
          <a:p>
            <a:pPr marL="342900" indent="-342900">
              <a:buFont typeface="+mj-lt"/>
              <a:buAutoNum type="arabicPeriod"/>
            </a:pPr>
            <a:endParaRPr lang="en-US" altLang="ja-JP" sz="1600" dirty="0" smtClean="0"/>
          </a:p>
          <a:p>
            <a:r>
              <a:rPr lang="ja-JP" altLang="en-US" sz="1600" dirty="0" smtClean="0"/>
              <a:t>６．</a:t>
            </a:r>
            <a:r>
              <a:rPr lang="en-US" altLang="ja-JP" sz="1600" dirty="0" smtClean="0"/>
              <a:t>CMDB</a:t>
            </a:r>
            <a:r>
              <a:rPr lang="ja-JP" altLang="en-US" sz="1600" dirty="0"/>
              <a:t>パラメータの</a:t>
            </a:r>
            <a:r>
              <a:rPr lang="ja-JP" altLang="en-US" sz="1600" dirty="0" smtClean="0"/>
              <a:t>履歴確認</a:t>
            </a:r>
            <a:endParaRPr lang="en-US" altLang="ja-JP" sz="1600" dirty="0" smtClean="0"/>
          </a:p>
          <a:p>
            <a:pPr lvl="1"/>
            <a:r>
              <a:rPr lang="en-US" altLang="ja-JP" sz="1600" dirty="0" smtClean="0"/>
              <a:t>6.1</a:t>
            </a:r>
            <a:r>
              <a:rPr lang="ja-JP" altLang="en-US" sz="1600" dirty="0"/>
              <a:t>　</a:t>
            </a:r>
            <a:r>
              <a:rPr lang="ja-JP" altLang="en-US" sz="1600" dirty="0">
                <a:hlinkClick r:id="rId6" action="ppaction://hlinksldjump"/>
              </a:rPr>
              <a:t>作業実行と履歴管理</a:t>
            </a:r>
            <a:endParaRPr lang="en-US" altLang="ja-JP" sz="1600" dirty="0" smtClean="0"/>
          </a:p>
          <a:p>
            <a:pPr lvl="1"/>
            <a:r>
              <a:rPr lang="en-US" altLang="ja-JP" sz="1600" dirty="0" smtClean="0"/>
              <a:t>6.2</a:t>
            </a:r>
            <a:r>
              <a:rPr lang="ja-JP" altLang="en-US" sz="1600" dirty="0" smtClean="0"/>
              <a:t>　</a:t>
            </a:r>
            <a:r>
              <a:rPr lang="en-US" altLang="ja-JP" sz="1600" dirty="0">
                <a:hlinkClick r:id="rId7" action="ppaction://hlinksldjump"/>
              </a:rPr>
              <a:t>CMDB</a:t>
            </a:r>
            <a:r>
              <a:rPr lang="ja-JP" altLang="en-US" sz="1600" dirty="0">
                <a:hlinkClick r:id="rId7" action="ppaction://hlinksldjump"/>
              </a:rPr>
              <a:t>パラメータの履歴を確認</a:t>
            </a:r>
            <a:r>
              <a:rPr lang="ja-JP" altLang="en-US" sz="1600" dirty="0" smtClean="0">
                <a:hlinkClick r:id="rId7" action="ppaction://hlinksldjump"/>
              </a:rPr>
              <a:t>する</a:t>
            </a:r>
            <a:endParaRPr lang="en-US" altLang="ja-JP" sz="1600" dirty="0" smtClean="0"/>
          </a:p>
          <a:p>
            <a:pPr lvl="1"/>
            <a:endParaRPr lang="en-US" altLang="ja-JP" sz="1600" dirty="0"/>
          </a:p>
          <a:p>
            <a:r>
              <a:rPr lang="en-US" altLang="ja-JP" sz="1600" dirty="0"/>
              <a:t>A</a:t>
            </a:r>
            <a:r>
              <a:rPr lang="ja-JP" altLang="en-US" sz="1600" dirty="0"/>
              <a:t>　</a:t>
            </a:r>
            <a:r>
              <a:rPr lang="ja-JP" altLang="en-US" sz="1600" dirty="0" smtClean="0"/>
              <a:t>付録</a:t>
            </a:r>
            <a:endParaRPr lang="en-US" altLang="ja-JP" sz="1600" dirty="0"/>
          </a:p>
          <a:p>
            <a:r>
              <a:rPr lang="ja-JP" altLang="en-US" sz="1600" dirty="0" smtClean="0"/>
              <a:t>　　参考</a:t>
            </a:r>
            <a:r>
              <a:rPr lang="ja-JP" altLang="en-US" sz="1600" dirty="0"/>
              <a:t>①　</a:t>
            </a:r>
            <a:r>
              <a:rPr lang="en-US" altLang="ja-JP" sz="1600" dirty="0">
                <a:hlinkClick r:id="rId8" action="ppaction://hlinksldjump"/>
              </a:rPr>
              <a:t>【Ansible-Legacy】</a:t>
            </a:r>
            <a:r>
              <a:rPr lang="ja-JP" altLang="en-US" sz="1600" dirty="0">
                <a:hlinkClick r:id="rId8" action="ppaction://hlinksldjump"/>
              </a:rPr>
              <a:t>単体</a:t>
            </a:r>
            <a:r>
              <a:rPr lang="ja-JP" altLang="en-US" sz="1600" dirty="0" smtClean="0">
                <a:hlinkClick r:id="rId8" action="ppaction://hlinksldjump"/>
              </a:rPr>
              <a:t>実行</a:t>
            </a:r>
            <a:endParaRPr lang="en-US" altLang="ja-JP" sz="1600" dirty="0"/>
          </a:p>
          <a:p>
            <a:r>
              <a:rPr lang="ja-JP" altLang="en-US" sz="1600" dirty="0"/>
              <a:t>　　</a:t>
            </a:r>
            <a:r>
              <a:rPr lang="ja-JP" altLang="en-US" sz="1600" dirty="0" smtClean="0"/>
              <a:t>参考②</a:t>
            </a:r>
            <a:r>
              <a:rPr lang="ja-JP" altLang="en-US" sz="1600" dirty="0"/>
              <a:t>　</a:t>
            </a:r>
            <a:r>
              <a:rPr lang="en-US" altLang="ja-JP" sz="1600" dirty="0">
                <a:hlinkClick r:id="rId9" action="ppaction://hlinksldjump"/>
              </a:rPr>
              <a:t>【Ansible-Legacy</a:t>
            </a:r>
            <a:r>
              <a:rPr lang="en-US" altLang="ja-JP" sz="1600" dirty="0" smtClean="0">
                <a:hlinkClick r:id="rId9" action="ppaction://hlinksldjump"/>
              </a:rPr>
              <a:t>】</a:t>
            </a:r>
            <a:r>
              <a:rPr lang="ja-JP" altLang="en-US" sz="1600" dirty="0">
                <a:hlinkClick r:id="rId9" action="ppaction://hlinksldjump"/>
              </a:rPr>
              <a:t>実行</a:t>
            </a:r>
            <a:r>
              <a:rPr lang="ja-JP" altLang="en-US" sz="1600" dirty="0" smtClean="0">
                <a:hlinkClick r:id="rId9" action="ppaction://hlinksldjump"/>
              </a:rPr>
              <a:t>確認</a:t>
            </a:r>
            <a:endParaRPr lang="en-US" altLang="ja-JP" sz="1600" dirty="0"/>
          </a:p>
          <a:p>
            <a:r>
              <a:rPr lang="ja-JP" altLang="en-US" sz="1600" dirty="0"/>
              <a:t>　　</a:t>
            </a:r>
            <a:endParaRPr lang="en-US" altLang="ja-JP" sz="1600" dirty="0" smtClean="0"/>
          </a:p>
        </p:txBody>
      </p:sp>
    </p:spTree>
    <p:extLst>
      <p:ext uri="{BB962C8B-B14F-4D97-AF65-F5344CB8AC3E}">
        <p14:creationId xmlns:p14="http://schemas.microsoft.com/office/powerpoint/2010/main" val="30844562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395420" y="1911408"/>
            <a:ext cx="6148414" cy="4397992"/>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smtClean="0"/>
              <a:t>3.5 </a:t>
            </a:r>
            <a:r>
              <a:rPr lang="ja-JP" altLang="en-US" sz="2200" dirty="0" smtClean="0"/>
              <a:t>パラメータシート</a:t>
            </a:r>
            <a:r>
              <a:rPr lang="ja-JP" altLang="en-US" sz="2200" dirty="0"/>
              <a:t>の項目</a:t>
            </a:r>
            <a:r>
              <a:rPr lang="ja-JP" altLang="en-US" sz="2200" dirty="0" smtClean="0"/>
              <a:t>と</a:t>
            </a:r>
            <a:r>
              <a:rPr lang="en-US" altLang="ja-JP" sz="2200" dirty="0" smtClean="0"/>
              <a:t>Playbook</a:t>
            </a:r>
            <a:r>
              <a:rPr lang="ja-JP" altLang="en-US" sz="2200" dirty="0"/>
              <a:t>の変数の</a:t>
            </a:r>
            <a:r>
              <a:rPr lang="ja-JP" altLang="en-US" sz="2200" dirty="0" smtClean="0"/>
              <a:t>紐付け</a:t>
            </a:r>
            <a:r>
              <a:rPr lang="en-US" altLang="ja-JP" sz="2200" dirty="0" smtClean="0"/>
              <a:t>(3/3)</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zh-TW" altLang="en-US" dirty="0"/>
              <a:t>代入値自動登録設定</a:t>
            </a:r>
            <a:r>
              <a:rPr lang="ja-JP" altLang="en-US" dirty="0" smtClean="0"/>
              <a:t>」作成</a:t>
            </a:r>
            <a:endParaRPr lang="en-US" altLang="ja-JP" dirty="0"/>
          </a:p>
          <a:p>
            <a:pPr lvl="1"/>
            <a:r>
              <a:rPr lang="ja-JP" altLang="en-US" dirty="0" smtClean="0"/>
              <a:t>表示フィルタで</a:t>
            </a:r>
            <a:r>
              <a:rPr lang="en-US" altLang="ja-JP" dirty="0" smtClean="0"/>
              <a:t>5</a:t>
            </a:r>
            <a:r>
              <a:rPr lang="ja-JP" altLang="en-US" dirty="0" smtClean="0"/>
              <a:t>件のデータが登録できているかの確認を行って下さい。</a:t>
            </a:r>
            <a:endParaRPr lang="en-US" altLang="ja-JP" dirty="0" smtClean="0"/>
          </a:p>
          <a:p>
            <a:pPr marL="180000" lvl="1" indent="0">
              <a:buNone/>
            </a:pPr>
            <a:r>
              <a:rPr lang="ja-JP" altLang="en-US" dirty="0"/>
              <a:t>　</a:t>
            </a:r>
            <a:r>
              <a:rPr lang="ja-JP" altLang="en-US" dirty="0" smtClean="0"/>
              <a:t>ここまでで実行準備は終了になります。</a:t>
            </a:r>
            <a:endParaRPr lang="ja-JP" altLang="en-US" dirty="0"/>
          </a:p>
        </p:txBody>
      </p:sp>
      <p:sp>
        <p:nvSpPr>
          <p:cNvPr id="34" name="角丸四角形 33"/>
          <p:cNvSpPr/>
          <p:nvPr/>
        </p:nvSpPr>
        <p:spPr bwMode="auto">
          <a:xfrm>
            <a:off x="1007506" y="3829497"/>
            <a:ext cx="5364744" cy="849054"/>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9" name="正方形/長方形 38"/>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0" name="角丸四角形 39"/>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Playbook</a:t>
            </a:r>
            <a:r>
              <a:rPr lang="ja-JP" altLang="en-US" sz="900" b="1">
                <a:latin typeface="+mn-ea"/>
              </a:rPr>
              <a:t>をアップロードして</a:t>
            </a:r>
          </a:p>
          <a:p>
            <a:pPr algn="ctr"/>
            <a:r>
              <a:rPr lang="ja-JP" altLang="en-US" sz="900" b="1">
                <a:latin typeface="+mn-ea"/>
              </a:rPr>
              <a:t>ジョブ</a:t>
            </a:r>
            <a:r>
              <a:rPr lang="en-US" altLang="ja-JP" sz="900" b="1">
                <a:latin typeface="+mn-ea"/>
              </a:rPr>
              <a:t>(Movement)</a:t>
            </a:r>
            <a:r>
              <a:rPr lang="ja-JP" altLang="en-US" sz="900" b="1">
                <a:latin typeface="+mn-ea"/>
              </a:rPr>
              <a:t>に紐付け</a:t>
            </a:r>
            <a:endParaRPr lang="ja-JP" altLang="en-US" sz="900" b="1" dirty="0">
              <a:latin typeface="+mn-ea"/>
            </a:endParaRPr>
          </a:p>
        </p:txBody>
      </p:sp>
      <p:sp>
        <p:nvSpPr>
          <p:cNvPr id="42" name="角丸四角形 41"/>
          <p:cNvSpPr/>
          <p:nvPr/>
        </p:nvSpPr>
        <p:spPr bwMode="auto">
          <a:xfrm>
            <a:off x="6814060" y="2875891"/>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CMDB</a:t>
            </a:r>
            <a:r>
              <a:rPr lang="ja-JP" altLang="en-US" sz="900" b="1">
                <a:latin typeface="+mn-ea"/>
              </a:rPr>
              <a:t>にデータシートと</a:t>
            </a:r>
          </a:p>
          <a:p>
            <a:pPr algn="ctr"/>
            <a:r>
              <a:rPr lang="ja-JP" altLang="en-US" sz="900" b="1">
                <a:latin typeface="+mn-ea"/>
              </a:rPr>
              <a:t>パラメータシートを設定</a:t>
            </a:r>
            <a:endParaRPr lang="ja-JP" altLang="en-US" sz="900" b="1" dirty="0">
              <a:latin typeface="+mn-ea"/>
            </a:endParaRPr>
          </a:p>
        </p:txBody>
      </p:sp>
      <p:sp>
        <p:nvSpPr>
          <p:cNvPr id="44" name="角丸四角形 43"/>
          <p:cNvSpPr/>
          <p:nvPr/>
        </p:nvSpPr>
        <p:spPr bwMode="auto">
          <a:xfrm>
            <a:off x="6814060" y="331932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データシートにデータを登録</a:t>
            </a:r>
          </a:p>
        </p:txBody>
      </p:sp>
      <p:sp>
        <p:nvSpPr>
          <p:cNvPr id="45" name="角丸四角形 44"/>
          <p:cNvSpPr/>
          <p:nvPr/>
        </p:nvSpPr>
        <p:spPr bwMode="auto">
          <a:xfrm>
            <a:off x="6814060" y="420619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a:latin typeface="+mn-ea"/>
              </a:rPr>
              <a:t>機器一覧にターゲットとなる</a:t>
            </a:r>
          </a:p>
          <a:p>
            <a:pPr algn="ctr"/>
            <a:r>
              <a:rPr lang="en-US" altLang="ja-JP" sz="800" b="1">
                <a:latin typeface="+mn-ea"/>
              </a:rPr>
              <a:t>Linux</a:t>
            </a:r>
            <a:r>
              <a:rPr lang="ja-JP" altLang="en-US" sz="800" b="1">
                <a:latin typeface="+mn-ea"/>
              </a:rPr>
              <a:t>マシンを登録</a:t>
            </a:r>
            <a:endParaRPr lang="ja-JP" altLang="en-US" sz="800" b="1" dirty="0">
              <a:latin typeface="+mn-ea"/>
            </a:endParaRPr>
          </a:p>
        </p:txBody>
      </p:sp>
      <p:sp>
        <p:nvSpPr>
          <p:cNvPr id="35" name="角丸四角形 34"/>
          <p:cNvSpPr/>
          <p:nvPr/>
        </p:nvSpPr>
        <p:spPr bwMode="auto">
          <a:xfrm>
            <a:off x="6816301" y="3762627"/>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パラメータシートの項目と</a:t>
            </a:r>
          </a:p>
          <a:p>
            <a:pPr algn="ctr"/>
            <a:r>
              <a:rPr lang="en-US" altLang="ja-JP" sz="900" b="1" dirty="0">
                <a:solidFill>
                  <a:srgbClr val="FF0000"/>
                </a:solidFill>
                <a:latin typeface="+mn-ea"/>
              </a:rPr>
              <a:t>Playbook</a:t>
            </a:r>
            <a:r>
              <a:rPr lang="ja-JP" altLang="en-US" sz="900" b="1" dirty="0">
                <a:solidFill>
                  <a:srgbClr val="FF0000"/>
                </a:solidFill>
                <a:latin typeface="+mn-ea"/>
              </a:rPr>
              <a:t>の変数の紐付け</a:t>
            </a:r>
          </a:p>
        </p:txBody>
      </p:sp>
      <p:sp>
        <p:nvSpPr>
          <p:cNvPr id="36" name="角丸四角形 35"/>
          <p:cNvSpPr/>
          <p:nvPr/>
        </p:nvSpPr>
        <p:spPr bwMode="auto">
          <a:xfrm>
            <a:off x="6814060" y="2432455"/>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a:t>
            </a:r>
            <a:r>
              <a:rPr lang="en-US" altLang="ja-JP" sz="900" b="1">
                <a:latin typeface="+mn-ea"/>
              </a:rPr>
              <a:t>(Movement)</a:t>
            </a:r>
            <a:r>
              <a:rPr lang="ja-JP" altLang="en-US" sz="900" b="1">
                <a:latin typeface="+mn-ea"/>
              </a:rPr>
              <a:t>を</a:t>
            </a:r>
          </a:p>
          <a:p>
            <a:pPr algn="ctr"/>
            <a:r>
              <a:rPr lang="ja-JP" altLang="en-US" sz="900" b="1">
                <a:latin typeface="+mn-ea"/>
              </a:rPr>
              <a:t>ジョブフロー</a:t>
            </a:r>
            <a:r>
              <a:rPr lang="en-US" altLang="ja-JP" sz="900" b="1">
                <a:latin typeface="+mn-ea"/>
              </a:rPr>
              <a:t>(Conductor)</a:t>
            </a:r>
            <a:r>
              <a:rPr lang="ja-JP" altLang="en-US" sz="900" b="1">
                <a:latin typeface="+mn-ea"/>
              </a:rPr>
              <a:t>に組込み</a:t>
            </a:r>
            <a:endParaRPr lang="ja-JP" altLang="en-US" sz="900" b="1" dirty="0">
              <a:latin typeface="+mn-ea"/>
            </a:endParaRPr>
          </a:p>
        </p:txBody>
      </p:sp>
      <p:sp>
        <p:nvSpPr>
          <p:cNvPr id="54" name="円形吹き出し 53"/>
          <p:cNvSpPr/>
          <p:nvPr/>
        </p:nvSpPr>
        <p:spPr bwMode="auto">
          <a:xfrm>
            <a:off x="487834" y="2377269"/>
            <a:ext cx="301542" cy="312200"/>
          </a:xfrm>
          <a:prstGeom prst="wedgeEllipseCallout">
            <a:avLst>
              <a:gd name="adj1" fmla="val 82650"/>
              <a:gd name="adj2" fmla="val -439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17" name="角丸四角形 16"/>
          <p:cNvSpPr/>
          <p:nvPr/>
        </p:nvSpPr>
        <p:spPr bwMode="auto">
          <a:xfrm>
            <a:off x="994870" y="2407973"/>
            <a:ext cx="5377380" cy="19780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8" name="角丸四角形 17"/>
          <p:cNvSpPr/>
          <p:nvPr/>
        </p:nvSpPr>
        <p:spPr bwMode="auto">
          <a:xfrm>
            <a:off x="1187530" y="3444658"/>
            <a:ext cx="2937480" cy="246101"/>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smtClean="0">
                <a:latin typeface="+mn-ea"/>
              </a:rPr>
              <a:t>5</a:t>
            </a:r>
            <a:r>
              <a:rPr lang="ja-JP" altLang="en-US" sz="1200" dirty="0" smtClean="0">
                <a:latin typeface="+mn-ea"/>
              </a:rPr>
              <a:t>件のデータが登録できているかを確認</a:t>
            </a:r>
            <a:endParaRPr lang="en-US" altLang="ja-JP" sz="1200" dirty="0">
              <a:latin typeface="+mn-ea"/>
            </a:endParaRPr>
          </a:p>
        </p:txBody>
      </p:sp>
      <p:sp>
        <p:nvSpPr>
          <p:cNvPr id="25" name="角丸四角形 24"/>
          <p:cNvSpPr/>
          <p:nvPr/>
        </p:nvSpPr>
        <p:spPr bwMode="auto">
          <a:xfrm>
            <a:off x="1007506" y="3229721"/>
            <a:ext cx="648090" cy="18334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7" name="円形吹き出し 26"/>
          <p:cNvSpPr/>
          <p:nvPr/>
        </p:nvSpPr>
        <p:spPr bwMode="auto">
          <a:xfrm>
            <a:off x="557349" y="3163227"/>
            <a:ext cx="301542" cy="312200"/>
          </a:xfrm>
          <a:prstGeom prst="wedgeEllipseCallout">
            <a:avLst>
              <a:gd name="adj1" fmla="val 82650"/>
              <a:gd name="adj2" fmla="val -439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smtClean="0">
              <a:latin typeface="+mn-ea"/>
            </a:endParaRPr>
          </a:p>
        </p:txBody>
      </p:sp>
      <p:sp>
        <p:nvSpPr>
          <p:cNvPr id="28" name="円形吹き出し 27"/>
          <p:cNvSpPr/>
          <p:nvPr/>
        </p:nvSpPr>
        <p:spPr bwMode="auto">
          <a:xfrm>
            <a:off x="957998" y="3373509"/>
            <a:ext cx="301542" cy="312200"/>
          </a:xfrm>
          <a:prstGeom prst="wedgeEllipseCallout">
            <a:avLst>
              <a:gd name="adj1" fmla="val -52"/>
              <a:gd name="adj2" fmla="val 120753"/>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5</a:t>
            </a:r>
            <a:endParaRPr kumimoji="1" lang="ja-JP" altLang="en-US" sz="1400" b="1" dirty="0" smtClean="0">
              <a:latin typeface="+mn-ea"/>
            </a:endParaRPr>
          </a:p>
        </p:txBody>
      </p:sp>
    </p:spTree>
    <p:extLst>
      <p:ext uri="{BB962C8B-B14F-4D97-AF65-F5344CB8AC3E}">
        <p14:creationId xmlns:p14="http://schemas.microsoft.com/office/powerpoint/2010/main" val="11152285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smtClean="0"/>
              <a:t>4.</a:t>
            </a:r>
            <a:r>
              <a:rPr lang="ja-JP" altLang="en-US" dirty="0" smtClean="0"/>
              <a:t>　</a:t>
            </a:r>
            <a:r>
              <a:rPr lang="ja-JP" altLang="en-US" dirty="0" smtClean="0">
                <a:latin typeface="+mn-ea"/>
              </a:rPr>
              <a:t>実行操作</a:t>
            </a:r>
            <a:r>
              <a:rPr lang="en-US" altLang="ja-JP" dirty="0" smtClean="0">
                <a:latin typeface="+mn-ea"/>
              </a:rPr>
              <a:t>(1</a:t>
            </a:r>
            <a:r>
              <a:rPr lang="ja-JP" altLang="en-US" dirty="0" smtClean="0">
                <a:latin typeface="+mn-ea"/>
              </a:rPr>
              <a:t>回目</a:t>
            </a:r>
            <a:r>
              <a:rPr lang="en-US" altLang="ja-JP" dirty="0" smtClean="0">
                <a:latin typeface="+mn-ea"/>
              </a:rPr>
              <a:t>)</a:t>
            </a:r>
            <a:endParaRPr kumimoji="1" lang="ja-JP" altLang="en-US" dirty="0"/>
          </a:p>
        </p:txBody>
      </p:sp>
    </p:spTree>
    <p:extLst>
      <p:ext uri="{BB962C8B-B14F-4D97-AF65-F5344CB8AC3E}">
        <p14:creationId xmlns:p14="http://schemas.microsoft.com/office/powerpoint/2010/main" val="18110427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p:cNvSpPr txBox="1">
            <a:spLocks/>
          </p:cNvSpPr>
          <p:nvPr/>
        </p:nvSpPr>
        <p:spPr bwMode="gray">
          <a:xfrm>
            <a:off x="107380"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dirty="0" smtClean="0"/>
              <a:t>4.1 </a:t>
            </a:r>
            <a:r>
              <a:rPr lang="ja-JP" altLang="en-US" kern="0" dirty="0" smtClean="0"/>
              <a:t>機器</a:t>
            </a:r>
            <a:r>
              <a:rPr lang="ja-JP" altLang="en-US" kern="0" dirty="0"/>
              <a:t>一覧にターゲットとなる</a:t>
            </a:r>
            <a:r>
              <a:rPr lang="en-US" altLang="ja-JP" kern="0" dirty="0"/>
              <a:t>Linux</a:t>
            </a:r>
            <a:r>
              <a:rPr lang="ja-JP" altLang="en-US" kern="0" dirty="0"/>
              <a:t>マシンを</a:t>
            </a:r>
            <a:r>
              <a:rPr lang="ja-JP" altLang="en-US" kern="0" dirty="0" smtClean="0"/>
              <a:t>登録</a:t>
            </a:r>
            <a:r>
              <a:rPr lang="en-US" altLang="ja-JP" kern="0" dirty="0" smtClean="0"/>
              <a:t>(1/3)</a:t>
            </a:r>
            <a:endParaRPr lang="ja-JP" altLang="en-US" kern="0" dirty="0"/>
          </a:p>
        </p:txBody>
      </p:sp>
      <p:pic>
        <p:nvPicPr>
          <p:cNvPr id="4" name="図 3"/>
          <p:cNvPicPr>
            <a:picLocks noChangeAspect="1"/>
          </p:cNvPicPr>
          <p:nvPr/>
        </p:nvPicPr>
        <p:blipFill>
          <a:blip r:embed="rId2"/>
          <a:stretch>
            <a:fillRect/>
          </a:stretch>
        </p:blipFill>
        <p:spPr>
          <a:xfrm>
            <a:off x="502317" y="2161188"/>
            <a:ext cx="6086094" cy="4293870"/>
          </a:xfrm>
          <a:prstGeom prst="rect">
            <a:avLst/>
          </a:prstGeom>
        </p:spPr>
      </p:pic>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「機器一覧」へ新規ターゲットホストの登録</a:t>
            </a:r>
            <a:endParaRPr lang="en-US" altLang="ja-JP" dirty="0"/>
          </a:p>
          <a:p>
            <a:pPr lvl="1"/>
            <a:r>
              <a:rPr lang="ja-JP" altLang="en-US" dirty="0" smtClean="0"/>
              <a:t>最初に機器</a:t>
            </a:r>
            <a:r>
              <a:rPr lang="ja-JP" altLang="en-US" dirty="0"/>
              <a:t>一覧</a:t>
            </a:r>
            <a:r>
              <a:rPr lang="ja-JP" altLang="en-US" dirty="0" smtClean="0"/>
              <a:t>へ今回パッケージをインストールするターゲットホストを登録します。</a:t>
            </a:r>
            <a:endParaRPr lang="en-US" altLang="ja-JP" dirty="0" smtClean="0"/>
          </a:p>
          <a:p>
            <a:pPr marL="180000" lvl="1" indent="0">
              <a:buNone/>
            </a:pPr>
            <a:r>
              <a:rPr lang="ja-JP" altLang="en-US" dirty="0" smtClean="0"/>
              <a:t> 「基本</a:t>
            </a:r>
            <a:r>
              <a:rPr lang="ja-JP" altLang="en-US" dirty="0"/>
              <a:t>コンソール</a:t>
            </a:r>
            <a:r>
              <a:rPr lang="ja-JP" altLang="en-US" dirty="0" smtClean="0"/>
              <a:t>」</a:t>
            </a:r>
            <a:r>
              <a:rPr lang="ja-JP" altLang="en-US" dirty="0"/>
              <a:t>メニューグループ </a:t>
            </a:r>
            <a:r>
              <a:rPr lang="en-US" altLang="ja-JP" dirty="0" smtClean="0"/>
              <a:t>&gt;&gt;</a:t>
            </a:r>
            <a:r>
              <a:rPr lang="ja-JP" altLang="en-US" dirty="0" smtClean="0"/>
              <a:t>「機器一覧」メニューをクリック。</a:t>
            </a:r>
            <a:endParaRPr lang="en-US" altLang="ja-JP" dirty="0" smtClean="0"/>
          </a:p>
          <a:p>
            <a:pPr marL="180000" lvl="1" indent="0">
              <a:buNone/>
            </a:pPr>
            <a:r>
              <a:rPr lang="en-US" altLang="ja-JP" dirty="0"/>
              <a:t> </a:t>
            </a:r>
            <a:r>
              <a:rPr lang="en-US" altLang="ja-JP" dirty="0" smtClean="0"/>
              <a:t> </a:t>
            </a:r>
            <a:r>
              <a:rPr lang="ja-JP" altLang="en-US" dirty="0" smtClean="0"/>
              <a:t>各項目</a:t>
            </a:r>
            <a:r>
              <a:rPr lang="ja-JP" altLang="en-US" dirty="0"/>
              <a:t>へ下表のように</a:t>
            </a:r>
            <a:r>
              <a:rPr lang="ja-JP" altLang="en-US" dirty="0" smtClean="0"/>
              <a:t>入力し</a:t>
            </a:r>
            <a:r>
              <a:rPr lang="ja-JP" altLang="en-US" dirty="0"/>
              <a:t>て</a:t>
            </a:r>
            <a:r>
              <a:rPr lang="ja-JP" altLang="en-US" dirty="0" smtClean="0"/>
              <a:t>下さい。</a:t>
            </a:r>
            <a:r>
              <a:rPr lang="en-US" altLang="ja-JP" dirty="0" smtClean="0"/>
              <a:t>(</a:t>
            </a:r>
            <a:r>
              <a:rPr lang="ja-JP" altLang="en-US" dirty="0" smtClean="0"/>
              <a:t>次ページへ続く</a:t>
            </a:r>
            <a:r>
              <a:rPr lang="en-US" altLang="ja-JP" dirty="0" smtClean="0"/>
              <a:t>)</a:t>
            </a:r>
          </a:p>
          <a:p>
            <a:pPr marL="180000" lvl="1" indent="0">
              <a:buNone/>
            </a:pPr>
            <a:r>
              <a:rPr lang="en-US" altLang="ja-JP" dirty="0" smtClean="0"/>
              <a:t>   </a:t>
            </a:r>
            <a:endParaRPr lang="en-US" altLang="ja-JP" dirty="0"/>
          </a:p>
        </p:txBody>
      </p:sp>
      <p:sp>
        <p:nvSpPr>
          <p:cNvPr id="9" name="角丸四角形 8"/>
          <p:cNvSpPr/>
          <p:nvPr/>
        </p:nvSpPr>
        <p:spPr bwMode="auto">
          <a:xfrm>
            <a:off x="1516133" y="3533715"/>
            <a:ext cx="4937319" cy="1175103"/>
          </a:xfrm>
          <a:prstGeom prst="roundRect">
            <a:avLst>
              <a:gd name="adj" fmla="val 4611"/>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8" name="正方形/長方形 27"/>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1" name="角丸四角形 30"/>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Playbook</a:t>
            </a:r>
            <a:r>
              <a:rPr lang="ja-JP" altLang="en-US" sz="900" b="1">
                <a:latin typeface="+mn-ea"/>
              </a:rPr>
              <a:t>をアップロードして</a:t>
            </a:r>
          </a:p>
          <a:p>
            <a:pPr algn="ctr"/>
            <a:r>
              <a:rPr lang="ja-JP" altLang="en-US" sz="900" b="1">
                <a:latin typeface="+mn-ea"/>
              </a:rPr>
              <a:t>ジョブ</a:t>
            </a:r>
            <a:r>
              <a:rPr lang="en-US" altLang="ja-JP" sz="900" b="1">
                <a:latin typeface="+mn-ea"/>
              </a:rPr>
              <a:t>(Movement)</a:t>
            </a:r>
            <a:r>
              <a:rPr lang="ja-JP" altLang="en-US" sz="900" b="1">
                <a:latin typeface="+mn-ea"/>
              </a:rPr>
              <a:t>に紐付け</a:t>
            </a:r>
            <a:endParaRPr lang="ja-JP" altLang="en-US" sz="900" b="1" dirty="0">
              <a:latin typeface="+mn-ea"/>
            </a:endParaRPr>
          </a:p>
        </p:txBody>
      </p:sp>
      <p:sp>
        <p:nvSpPr>
          <p:cNvPr id="32" name="角丸四角形 31"/>
          <p:cNvSpPr/>
          <p:nvPr/>
        </p:nvSpPr>
        <p:spPr bwMode="auto">
          <a:xfrm>
            <a:off x="6814060" y="2875891"/>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CMDB</a:t>
            </a:r>
            <a:r>
              <a:rPr lang="ja-JP" altLang="en-US" sz="900" b="1">
                <a:latin typeface="+mn-ea"/>
              </a:rPr>
              <a:t>にデータシートと</a:t>
            </a:r>
          </a:p>
          <a:p>
            <a:pPr algn="ctr"/>
            <a:r>
              <a:rPr lang="ja-JP" altLang="en-US" sz="900" b="1">
                <a:latin typeface="+mn-ea"/>
              </a:rPr>
              <a:t>パラメータシートを設定</a:t>
            </a:r>
            <a:endParaRPr lang="ja-JP" altLang="en-US" sz="900" b="1" dirty="0">
              <a:latin typeface="+mn-ea"/>
            </a:endParaRPr>
          </a:p>
        </p:txBody>
      </p:sp>
      <p:sp>
        <p:nvSpPr>
          <p:cNvPr id="33" name="角丸四角形 32"/>
          <p:cNvSpPr/>
          <p:nvPr/>
        </p:nvSpPr>
        <p:spPr bwMode="auto">
          <a:xfrm>
            <a:off x="6814060" y="331932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データシートにデータを登録</a:t>
            </a:r>
          </a:p>
        </p:txBody>
      </p:sp>
      <p:sp>
        <p:nvSpPr>
          <p:cNvPr id="36" name="角丸四角形 35"/>
          <p:cNvSpPr/>
          <p:nvPr/>
        </p:nvSpPr>
        <p:spPr bwMode="auto">
          <a:xfrm>
            <a:off x="6814060" y="2432455"/>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a:t>
            </a:r>
            <a:r>
              <a:rPr lang="en-US" altLang="ja-JP" sz="900" b="1">
                <a:latin typeface="+mn-ea"/>
              </a:rPr>
              <a:t>(Movement)</a:t>
            </a:r>
            <a:r>
              <a:rPr lang="ja-JP" altLang="en-US" sz="900" b="1">
                <a:latin typeface="+mn-ea"/>
              </a:rPr>
              <a:t>を</a:t>
            </a:r>
          </a:p>
          <a:p>
            <a:pPr algn="ctr"/>
            <a:r>
              <a:rPr lang="ja-JP" altLang="en-US" sz="900" b="1">
                <a:latin typeface="+mn-ea"/>
              </a:rPr>
              <a:t>ジョブフロー</a:t>
            </a:r>
            <a:r>
              <a:rPr lang="en-US" altLang="ja-JP" sz="900" b="1">
                <a:latin typeface="+mn-ea"/>
              </a:rPr>
              <a:t>(Conductor)</a:t>
            </a:r>
            <a:r>
              <a:rPr lang="ja-JP" altLang="en-US" sz="900" b="1">
                <a:latin typeface="+mn-ea"/>
              </a:rPr>
              <a:t>に組込み</a:t>
            </a:r>
            <a:endParaRPr lang="ja-JP" altLang="en-US" sz="900" b="1" dirty="0">
              <a:latin typeface="+mn-ea"/>
            </a:endParaRPr>
          </a:p>
        </p:txBody>
      </p:sp>
      <p:sp>
        <p:nvSpPr>
          <p:cNvPr id="37" name="角丸四角形 36"/>
          <p:cNvSpPr/>
          <p:nvPr/>
        </p:nvSpPr>
        <p:spPr bwMode="auto">
          <a:xfrm>
            <a:off x="6813926" y="421137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a:solidFill>
                  <a:srgbClr val="FF0000"/>
                </a:solidFill>
                <a:latin typeface="+mn-ea"/>
              </a:rPr>
              <a:t>機器一覧にターゲットとなる</a:t>
            </a:r>
          </a:p>
          <a:p>
            <a:pPr algn="ctr"/>
            <a:r>
              <a:rPr lang="en-US" altLang="ja-JP" sz="800" b="1">
                <a:solidFill>
                  <a:srgbClr val="FF0000"/>
                </a:solidFill>
                <a:latin typeface="+mn-ea"/>
              </a:rPr>
              <a:t>Linux</a:t>
            </a:r>
            <a:r>
              <a:rPr lang="ja-JP" altLang="en-US" sz="800" b="1">
                <a:solidFill>
                  <a:srgbClr val="FF0000"/>
                </a:solidFill>
                <a:latin typeface="+mn-ea"/>
              </a:rPr>
              <a:t>マシンを登録</a:t>
            </a:r>
            <a:endParaRPr lang="ja-JP" altLang="en-US" sz="800" b="1" dirty="0">
              <a:solidFill>
                <a:srgbClr val="FF0000"/>
              </a:solidFill>
              <a:latin typeface="+mn-ea"/>
            </a:endParaRPr>
          </a:p>
        </p:txBody>
      </p:sp>
      <p:sp>
        <p:nvSpPr>
          <p:cNvPr id="38" name="角丸四角形 37"/>
          <p:cNvSpPr/>
          <p:nvPr/>
        </p:nvSpPr>
        <p:spPr bwMode="auto">
          <a:xfrm>
            <a:off x="6814060" y="376276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パラメータシートの項目と</a:t>
            </a:r>
          </a:p>
          <a:p>
            <a:pPr algn="ctr"/>
            <a:r>
              <a:rPr lang="en-US" altLang="ja-JP" sz="900" b="1">
                <a:latin typeface="+mn-ea"/>
              </a:rPr>
              <a:t>Playbook</a:t>
            </a:r>
            <a:r>
              <a:rPr lang="ja-JP" altLang="en-US" sz="900" b="1">
                <a:latin typeface="+mn-ea"/>
              </a:rPr>
              <a:t>の変数の紐付け</a:t>
            </a:r>
            <a:endParaRPr lang="ja-JP" altLang="en-US" sz="900" b="1" dirty="0">
              <a:latin typeface="+mn-ea"/>
            </a:endParaRPr>
          </a:p>
        </p:txBody>
      </p:sp>
      <p:sp>
        <p:nvSpPr>
          <p:cNvPr id="21" name="角丸四角形 20"/>
          <p:cNvSpPr/>
          <p:nvPr/>
        </p:nvSpPr>
        <p:spPr bwMode="auto">
          <a:xfrm>
            <a:off x="517483" y="4909470"/>
            <a:ext cx="6142807" cy="781077"/>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graphicFrame>
        <p:nvGraphicFramePr>
          <p:cNvPr id="22" name="表 21"/>
          <p:cNvGraphicFramePr>
            <a:graphicFrameLocks noGrp="1"/>
          </p:cNvGraphicFramePr>
          <p:nvPr>
            <p:extLst>
              <p:ext uri="{D42A27DB-BD31-4B8C-83A1-F6EECF244321}">
                <p14:modId xmlns:p14="http://schemas.microsoft.com/office/powerpoint/2010/main" val="653997839"/>
              </p:ext>
            </p:extLst>
          </p:nvPr>
        </p:nvGraphicFramePr>
        <p:xfrm>
          <a:off x="653088" y="5046497"/>
          <a:ext cx="5889117" cy="525780"/>
        </p:xfrm>
        <a:graphic>
          <a:graphicData uri="http://schemas.openxmlformats.org/drawingml/2006/table">
            <a:tbl>
              <a:tblPr firstRow="1" bandRow="1">
                <a:tableStyleId>{5C22544A-7EE6-4342-B048-85BDC9FD1C3A}</a:tableStyleId>
              </a:tblPr>
              <a:tblGrid>
                <a:gridCol w="1961443">
                  <a:extLst>
                    <a:ext uri="{9D8B030D-6E8A-4147-A177-3AD203B41FA5}">
                      <a16:colId xmlns:a16="http://schemas.microsoft.com/office/drawing/2014/main" val="2883640048"/>
                    </a:ext>
                  </a:extLst>
                </a:gridCol>
                <a:gridCol w="1963837">
                  <a:extLst>
                    <a:ext uri="{9D8B030D-6E8A-4147-A177-3AD203B41FA5}">
                      <a16:colId xmlns:a16="http://schemas.microsoft.com/office/drawing/2014/main" val="1123245703"/>
                    </a:ext>
                  </a:extLst>
                </a:gridCol>
                <a:gridCol w="1963837">
                  <a:extLst>
                    <a:ext uri="{9D8B030D-6E8A-4147-A177-3AD203B41FA5}">
                      <a16:colId xmlns:a16="http://schemas.microsoft.com/office/drawing/2014/main" val="2885791894"/>
                    </a:ext>
                  </a:extLst>
                </a:gridCol>
              </a:tblGrid>
              <a:tr h="186569">
                <a:tc>
                  <a:txBody>
                    <a:bodyPr/>
                    <a:lstStyle/>
                    <a:p>
                      <a:pPr algn="ctr"/>
                      <a:r>
                        <a:rPr kumimoji="1" lang="en-US" altLang="ja-JP" sz="1200" dirty="0" smtClean="0">
                          <a:solidFill>
                            <a:schemeClr val="bg1"/>
                          </a:solidFill>
                          <a:latin typeface="+mn-lt"/>
                        </a:rPr>
                        <a:t>HW</a:t>
                      </a:r>
                      <a:r>
                        <a:rPr kumimoji="1" lang="ja-JP" altLang="en-US" sz="1200" dirty="0" smtClean="0">
                          <a:solidFill>
                            <a:schemeClr val="bg1"/>
                          </a:solidFill>
                          <a:latin typeface="+mn-lt"/>
                        </a:rPr>
                        <a:t>機器種別</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ホスト名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smtClean="0">
                          <a:solidFill>
                            <a:schemeClr val="bg1"/>
                          </a:solidFill>
                          <a:latin typeface="+mn-lt"/>
                        </a:rPr>
                        <a:t>IP</a:t>
                      </a:r>
                      <a:r>
                        <a:rPr kumimoji="1" lang="ja-JP" altLang="en-US" sz="1200" dirty="0" smtClean="0">
                          <a:solidFill>
                            <a:schemeClr val="bg1"/>
                          </a:solidFill>
                          <a:latin typeface="+mn-lt"/>
                        </a:rPr>
                        <a:t>アドレス</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37163">
                <a:tc>
                  <a:txBody>
                    <a:bodyPr/>
                    <a:lstStyle/>
                    <a:p>
                      <a:pPr algn="ctr"/>
                      <a:r>
                        <a:rPr kumimoji="1" lang="en-US" altLang="ja-JP" sz="1050" b="0" dirty="0" smtClean="0">
                          <a:solidFill>
                            <a:schemeClr val="tx1"/>
                          </a:solidFill>
                          <a:latin typeface="+mn-lt"/>
                        </a:rPr>
                        <a:t>SV</a:t>
                      </a:r>
                      <a:endParaRPr kumimoji="1" lang="ja-JP" altLang="en-US" sz="1050" b="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50" dirty="0" smtClean="0">
                          <a:solidFill>
                            <a:schemeClr val="tx1"/>
                          </a:solidFill>
                          <a:latin typeface="+mn-lt"/>
                        </a:rPr>
                        <a:t>(</a:t>
                      </a:r>
                      <a:r>
                        <a:rPr kumimoji="1" lang="ja-JP" altLang="en-US" sz="1050" dirty="0" smtClean="0">
                          <a:solidFill>
                            <a:schemeClr val="tx1"/>
                          </a:solidFill>
                          <a:latin typeface="+mn-lt"/>
                        </a:rPr>
                        <a:t>任意のホスト名</a:t>
                      </a:r>
                      <a:r>
                        <a:rPr kumimoji="1" lang="en-US" altLang="ja-JP" sz="105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50" dirty="0" smtClean="0">
                          <a:solidFill>
                            <a:schemeClr val="tx1"/>
                          </a:solidFill>
                          <a:latin typeface="+mn-lt"/>
                        </a:rPr>
                        <a:t>(</a:t>
                      </a:r>
                      <a:r>
                        <a:rPr kumimoji="1" lang="ja-JP" altLang="en-US" sz="1050" dirty="0" smtClean="0">
                          <a:solidFill>
                            <a:schemeClr val="tx1"/>
                          </a:solidFill>
                          <a:latin typeface="+mn-lt"/>
                        </a:rPr>
                        <a:t>任意の</a:t>
                      </a:r>
                      <a:r>
                        <a:rPr kumimoji="1" lang="en-US" altLang="ja-JP" sz="1050" dirty="0" smtClean="0">
                          <a:solidFill>
                            <a:schemeClr val="tx1"/>
                          </a:solidFill>
                          <a:latin typeface="+mn-lt"/>
                        </a:rPr>
                        <a:t>IP</a:t>
                      </a:r>
                      <a:r>
                        <a:rPr kumimoji="1" lang="ja-JP" altLang="en-US" sz="1050" dirty="0" smtClean="0">
                          <a:solidFill>
                            <a:schemeClr val="tx1"/>
                          </a:solidFill>
                          <a:latin typeface="+mn-lt"/>
                        </a:rPr>
                        <a:t>アドレス</a:t>
                      </a:r>
                      <a:r>
                        <a:rPr kumimoji="1" lang="en-US" altLang="ja-JP" sz="1050" dirty="0" smtClean="0">
                          <a:solidFill>
                            <a:schemeClr val="tx1"/>
                          </a:solidFill>
                          <a:latin typeface="+mn-lt"/>
                        </a:rPr>
                        <a:t>)</a:t>
                      </a:r>
                      <a:endParaRPr kumimoji="1" lang="ja-JP" altLang="en-US" sz="105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29" name="円形吹き出し 28"/>
          <p:cNvSpPr/>
          <p:nvPr/>
        </p:nvSpPr>
        <p:spPr bwMode="auto">
          <a:xfrm>
            <a:off x="430438" y="4734297"/>
            <a:ext cx="301542" cy="312200"/>
          </a:xfrm>
          <a:prstGeom prst="wedgeEllipseCallout">
            <a:avLst>
              <a:gd name="adj1" fmla="val 324486"/>
              <a:gd name="adj2" fmla="val -28192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
        <p:nvSpPr>
          <p:cNvPr id="16" name="角丸四角形 15"/>
          <p:cNvSpPr/>
          <p:nvPr/>
        </p:nvSpPr>
        <p:spPr bwMode="auto">
          <a:xfrm>
            <a:off x="502317" y="2892763"/>
            <a:ext cx="842324" cy="241379"/>
          </a:xfrm>
          <a:prstGeom prst="roundRect">
            <a:avLst>
              <a:gd name="adj" fmla="val 4611"/>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7" name="円形吹き出し 16"/>
          <p:cNvSpPr/>
          <p:nvPr/>
        </p:nvSpPr>
        <p:spPr bwMode="auto">
          <a:xfrm>
            <a:off x="1447775" y="2857352"/>
            <a:ext cx="301542" cy="312200"/>
          </a:xfrm>
          <a:prstGeom prst="wedgeEllipseCallout">
            <a:avLst>
              <a:gd name="adj1" fmla="val -96139"/>
              <a:gd name="adj2" fmla="val 151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Tree>
    <p:extLst>
      <p:ext uri="{BB962C8B-B14F-4D97-AF65-F5344CB8AC3E}">
        <p14:creationId xmlns:p14="http://schemas.microsoft.com/office/powerpoint/2010/main" val="22057033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476793" y="1844780"/>
            <a:ext cx="6002084" cy="4289203"/>
          </a:xfrm>
          <a:prstGeom prst="rect">
            <a:avLst/>
          </a:prstGeom>
        </p:spPr>
      </p:pic>
      <p:sp>
        <p:nvSpPr>
          <p:cNvPr id="27" name="タイトル 1"/>
          <p:cNvSpPr txBox="1">
            <a:spLocks/>
          </p:cNvSpPr>
          <p:nvPr/>
        </p:nvSpPr>
        <p:spPr bwMode="gray">
          <a:xfrm>
            <a:off x="107380"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dirty="0" smtClean="0"/>
              <a:t>4.1 </a:t>
            </a:r>
            <a:r>
              <a:rPr lang="ja-JP" altLang="en-US" kern="0" dirty="0" smtClean="0"/>
              <a:t>機器</a:t>
            </a:r>
            <a:r>
              <a:rPr lang="ja-JP" altLang="en-US" kern="0" dirty="0"/>
              <a:t>一覧にターゲットとなる</a:t>
            </a:r>
            <a:r>
              <a:rPr lang="en-US" altLang="ja-JP" kern="0" dirty="0"/>
              <a:t>Linux</a:t>
            </a:r>
            <a:r>
              <a:rPr lang="ja-JP" altLang="en-US" kern="0" dirty="0"/>
              <a:t>マシンを</a:t>
            </a:r>
            <a:r>
              <a:rPr lang="ja-JP" altLang="en-US" kern="0" dirty="0" smtClean="0"/>
              <a:t>登録</a:t>
            </a:r>
            <a:r>
              <a:rPr lang="en-US" altLang="ja-JP" kern="0" dirty="0" smtClean="0"/>
              <a:t>(2/3)</a:t>
            </a:r>
            <a:endParaRPr lang="ja-JP" altLang="en-US" kern="0"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「機器一覧」へ新規ターゲットホストの登録</a:t>
            </a:r>
            <a:endParaRPr lang="en-US" altLang="ja-JP" dirty="0" smtClean="0"/>
          </a:p>
          <a:p>
            <a:pPr lvl="1"/>
            <a:r>
              <a:rPr lang="ja-JP" altLang="en-US" dirty="0" smtClean="0"/>
              <a:t>スクロール</a:t>
            </a:r>
            <a:r>
              <a:rPr lang="ja-JP" altLang="en-US" dirty="0"/>
              <a:t>バ</a:t>
            </a:r>
            <a:r>
              <a:rPr lang="ja-JP" altLang="en-US" dirty="0" smtClean="0"/>
              <a:t>ーを</a:t>
            </a:r>
            <a:r>
              <a:rPr lang="ja-JP" altLang="en-US" dirty="0"/>
              <a:t>右</a:t>
            </a:r>
            <a:r>
              <a:rPr lang="ja-JP" altLang="en-US" dirty="0" smtClean="0"/>
              <a:t>にスライドし各項目</a:t>
            </a:r>
            <a:r>
              <a:rPr lang="ja-JP" altLang="en-US" dirty="0"/>
              <a:t>へ下表のように入力して下さい</a:t>
            </a:r>
            <a:r>
              <a:rPr lang="ja-JP" altLang="en-US" dirty="0" smtClean="0"/>
              <a:t>。</a:t>
            </a:r>
            <a:r>
              <a:rPr lang="en-US" altLang="ja-JP" dirty="0" smtClean="0"/>
              <a:t>(</a:t>
            </a:r>
            <a:r>
              <a:rPr lang="ja-JP" altLang="en-US" dirty="0"/>
              <a:t>次ページへ続く</a:t>
            </a:r>
            <a:r>
              <a:rPr lang="en-US" altLang="ja-JP" dirty="0" smtClean="0"/>
              <a:t>)</a:t>
            </a:r>
            <a:endParaRPr lang="en-US" altLang="ja-JP" dirty="0"/>
          </a:p>
        </p:txBody>
      </p:sp>
      <p:sp>
        <p:nvSpPr>
          <p:cNvPr id="9" name="角丸四角形 8"/>
          <p:cNvSpPr/>
          <p:nvPr/>
        </p:nvSpPr>
        <p:spPr bwMode="auto">
          <a:xfrm>
            <a:off x="1511555" y="3212640"/>
            <a:ext cx="4824670" cy="1175103"/>
          </a:xfrm>
          <a:prstGeom prst="roundRect">
            <a:avLst>
              <a:gd name="adj" fmla="val 4611"/>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8" name="正方形/長方形 27"/>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1" name="角丸四角形 30"/>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Playbook</a:t>
            </a:r>
            <a:r>
              <a:rPr lang="ja-JP" altLang="en-US" sz="900" b="1">
                <a:latin typeface="+mn-ea"/>
              </a:rPr>
              <a:t>をアップロードして</a:t>
            </a:r>
          </a:p>
          <a:p>
            <a:pPr algn="ctr"/>
            <a:r>
              <a:rPr lang="ja-JP" altLang="en-US" sz="900" b="1">
                <a:latin typeface="+mn-ea"/>
              </a:rPr>
              <a:t>ジョブ</a:t>
            </a:r>
            <a:r>
              <a:rPr lang="en-US" altLang="ja-JP" sz="900" b="1">
                <a:latin typeface="+mn-ea"/>
              </a:rPr>
              <a:t>(Movement)</a:t>
            </a:r>
            <a:r>
              <a:rPr lang="ja-JP" altLang="en-US" sz="900" b="1">
                <a:latin typeface="+mn-ea"/>
              </a:rPr>
              <a:t>に紐付け</a:t>
            </a:r>
            <a:endParaRPr lang="ja-JP" altLang="en-US" sz="900" b="1" dirty="0">
              <a:latin typeface="+mn-ea"/>
            </a:endParaRPr>
          </a:p>
        </p:txBody>
      </p:sp>
      <p:sp>
        <p:nvSpPr>
          <p:cNvPr id="32" name="角丸四角形 31"/>
          <p:cNvSpPr/>
          <p:nvPr/>
        </p:nvSpPr>
        <p:spPr bwMode="auto">
          <a:xfrm>
            <a:off x="6814060" y="2875891"/>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CMDB</a:t>
            </a:r>
            <a:r>
              <a:rPr lang="ja-JP" altLang="en-US" sz="900" b="1">
                <a:latin typeface="+mn-ea"/>
              </a:rPr>
              <a:t>にデータシートと</a:t>
            </a:r>
          </a:p>
          <a:p>
            <a:pPr algn="ctr"/>
            <a:r>
              <a:rPr lang="ja-JP" altLang="en-US" sz="900" b="1">
                <a:latin typeface="+mn-ea"/>
              </a:rPr>
              <a:t>パラメータシートを設定</a:t>
            </a:r>
            <a:endParaRPr lang="ja-JP" altLang="en-US" sz="900" b="1" dirty="0">
              <a:latin typeface="+mn-ea"/>
            </a:endParaRPr>
          </a:p>
        </p:txBody>
      </p:sp>
      <p:sp>
        <p:nvSpPr>
          <p:cNvPr id="33" name="角丸四角形 32"/>
          <p:cNvSpPr/>
          <p:nvPr/>
        </p:nvSpPr>
        <p:spPr bwMode="auto">
          <a:xfrm>
            <a:off x="6814060" y="331932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データシートにデータを登録</a:t>
            </a:r>
          </a:p>
        </p:txBody>
      </p:sp>
      <p:sp>
        <p:nvSpPr>
          <p:cNvPr id="36" name="角丸四角形 35"/>
          <p:cNvSpPr/>
          <p:nvPr/>
        </p:nvSpPr>
        <p:spPr bwMode="auto">
          <a:xfrm>
            <a:off x="6814060" y="2432455"/>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a:t>
            </a:r>
            <a:r>
              <a:rPr lang="en-US" altLang="ja-JP" sz="900" b="1">
                <a:latin typeface="+mn-ea"/>
              </a:rPr>
              <a:t>(Movement)</a:t>
            </a:r>
            <a:r>
              <a:rPr lang="ja-JP" altLang="en-US" sz="900" b="1">
                <a:latin typeface="+mn-ea"/>
              </a:rPr>
              <a:t>を</a:t>
            </a:r>
          </a:p>
          <a:p>
            <a:pPr algn="ctr"/>
            <a:r>
              <a:rPr lang="ja-JP" altLang="en-US" sz="900" b="1">
                <a:latin typeface="+mn-ea"/>
              </a:rPr>
              <a:t>ジョブフロー</a:t>
            </a:r>
            <a:r>
              <a:rPr lang="en-US" altLang="ja-JP" sz="900" b="1">
                <a:latin typeface="+mn-ea"/>
              </a:rPr>
              <a:t>(Conductor)</a:t>
            </a:r>
            <a:r>
              <a:rPr lang="ja-JP" altLang="en-US" sz="900" b="1">
                <a:latin typeface="+mn-ea"/>
              </a:rPr>
              <a:t>に組込み</a:t>
            </a:r>
            <a:endParaRPr lang="ja-JP" altLang="en-US" sz="900" b="1" dirty="0">
              <a:latin typeface="+mn-ea"/>
            </a:endParaRPr>
          </a:p>
        </p:txBody>
      </p:sp>
      <p:sp>
        <p:nvSpPr>
          <p:cNvPr id="37" name="角丸四角形 36"/>
          <p:cNvSpPr/>
          <p:nvPr/>
        </p:nvSpPr>
        <p:spPr bwMode="auto">
          <a:xfrm>
            <a:off x="6813926" y="421137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a:solidFill>
                  <a:srgbClr val="FF0000"/>
                </a:solidFill>
                <a:latin typeface="+mn-ea"/>
              </a:rPr>
              <a:t>機器一覧にターゲットとなる</a:t>
            </a:r>
          </a:p>
          <a:p>
            <a:pPr algn="ctr"/>
            <a:r>
              <a:rPr lang="en-US" altLang="ja-JP" sz="800" b="1">
                <a:solidFill>
                  <a:srgbClr val="FF0000"/>
                </a:solidFill>
                <a:latin typeface="+mn-ea"/>
              </a:rPr>
              <a:t>Linux</a:t>
            </a:r>
            <a:r>
              <a:rPr lang="ja-JP" altLang="en-US" sz="800" b="1">
                <a:solidFill>
                  <a:srgbClr val="FF0000"/>
                </a:solidFill>
                <a:latin typeface="+mn-ea"/>
              </a:rPr>
              <a:t>マシンを登録</a:t>
            </a:r>
            <a:endParaRPr lang="ja-JP" altLang="en-US" sz="800" b="1" dirty="0">
              <a:solidFill>
                <a:srgbClr val="FF0000"/>
              </a:solidFill>
              <a:latin typeface="+mn-ea"/>
            </a:endParaRPr>
          </a:p>
        </p:txBody>
      </p:sp>
      <p:sp>
        <p:nvSpPr>
          <p:cNvPr id="38" name="角丸四角形 37"/>
          <p:cNvSpPr/>
          <p:nvPr/>
        </p:nvSpPr>
        <p:spPr bwMode="auto">
          <a:xfrm>
            <a:off x="6814060" y="376276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パラメータシートの項目と</a:t>
            </a:r>
          </a:p>
          <a:p>
            <a:pPr algn="ctr"/>
            <a:r>
              <a:rPr lang="en-US" altLang="ja-JP" sz="900" b="1">
                <a:latin typeface="+mn-ea"/>
              </a:rPr>
              <a:t>Playbook</a:t>
            </a:r>
            <a:r>
              <a:rPr lang="ja-JP" altLang="en-US" sz="900" b="1">
                <a:latin typeface="+mn-ea"/>
              </a:rPr>
              <a:t>の変数の紐付け</a:t>
            </a:r>
            <a:endParaRPr lang="ja-JP" altLang="en-US" sz="900" b="1" dirty="0">
              <a:latin typeface="+mn-ea"/>
            </a:endParaRPr>
          </a:p>
        </p:txBody>
      </p:sp>
      <p:sp>
        <p:nvSpPr>
          <p:cNvPr id="21" name="角丸四角形 20"/>
          <p:cNvSpPr/>
          <p:nvPr/>
        </p:nvSpPr>
        <p:spPr bwMode="auto">
          <a:xfrm>
            <a:off x="454155" y="4513236"/>
            <a:ext cx="6142807" cy="781077"/>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graphicFrame>
        <p:nvGraphicFramePr>
          <p:cNvPr id="22" name="表 21"/>
          <p:cNvGraphicFramePr>
            <a:graphicFrameLocks noGrp="1"/>
          </p:cNvGraphicFramePr>
          <p:nvPr>
            <p:extLst>
              <p:ext uri="{D42A27DB-BD31-4B8C-83A1-F6EECF244321}">
                <p14:modId xmlns:p14="http://schemas.microsoft.com/office/powerpoint/2010/main" val="116440311"/>
              </p:ext>
            </p:extLst>
          </p:nvPr>
        </p:nvGraphicFramePr>
        <p:xfrm>
          <a:off x="574059" y="4640884"/>
          <a:ext cx="5904818" cy="525780"/>
        </p:xfrm>
        <a:graphic>
          <a:graphicData uri="http://schemas.openxmlformats.org/drawingml/2006/table">
            <a:tbl>
              <a:tblPr firstRow="1" bandRow="1">
                <a:tableStyleId>{5C22544A-7EE6-4342-B048-85BDC9FD1C3A}</a:tableStyleId>
              </a:tblPr>
              <a:tblGrid>
                <a:gridCol w="1966672">
                  <a:extLst>
                    <a:ext uri="{9D8B030D-6E8A-4147-A177-3AD203B41FA5}">
                      <a16:colId xmlns:a16="http://schemas.microsoft.com/office/drawing/2014/main" val="2883640048"/>
                    </a:ext>
                  </a:extLst>
                </a:gridCol>
                <a:gridCol w="1969073">
                  <a:extLst>
                    <a:ext uri="{9D8B030D-6E8A-4147-A177-3AD203B41FA5}">
                      <a16:colId xmlns:a16="http://schemas.microsoft.com/office/drawing/2014/main" val="1123245703"/>
                    </a:ext>
                  </a:extLst>
                </a:gridCol>
                <a:gridCol w="1969073">
                  <a:extLst>
                    <a:ext uri="{9D8B030D-6E8A-4147-A177-3AD203B41FA5}">
                      <a16:colId xmlns:a16="http://schemas.microsoft.com/office/drawing/2014/main" val="2885791894"/>
                    </a:ext>
                  </a:extLst>
                </a:gridCol>
              </a:tblGrid>
              <a:tr h="186569">
                <a:tc>
                  <a:txBody>
                    <a:bodyPr/>
                    <a:lstStyle/>
                    <a:p>
                      <a:pPr algn="ctr"/>
                      <a:r>
                        <a:rPr kumimoji="1" lang="ja-JP" altLang="en-US" sz="1200" dirty="0" smtClean="0">
                          <a:solidFill>
                            <a:schemeClr val="bg1"/>
                          </a:solidFill>
                          <a:latin typeface="+mn-lt"/>
                        </a:rPr>
                        <a:t>ログインユーザ</a:t>
                      </a:r>
                      <a:r>
                        <a:rPr kumimoji="1" lang="en-US" altLang="ja-JP" sz="1200" dirty="0" smtClean="0">
                          <a:solidFill>
                            <a:schemeClr val="bg1"/>
                          </a:solidFill>
                          <a:latin typeface="+mn-lt"/>
                        </a:rPr>
                        <a:t>ID</a:t>
                      </a:r>
                      <a:endParaRPr kumimoji="1" lang="ja-JP" altLang="en-US" sz="1200" dirty="0" smtClean="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ログインパスワード管理</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ログインパスワード</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37163">
                <a:tc>
                  <a:txBody>
                    <a:bodyPr/>
                    <a:lstStyle/>
                    <a:p>
                      <a:pPr algn="ctr"/>
                      <a:r>
                        <a:rPr kumimoji="1" lang="en-US" altLang="ja-JP" sz="1050" b="0" dirty="0" smtClean="0">
                          <a:solidFill>
                            <a:schemeClr val="tx1"/>
                          </a:solidFill>
                          <a:latin typeface="+mn-lt"/>
                        </a:rPr>
                        <a:t>(</a:t>
                      </a:r>
                      <a:r>
                        <a:rPr kumimoji="1" lang="ja-JP" altLang="en-US" sz="1050" b="0" dirty="0" smtClean="0">
                          <a:solidFill>
                            <a:schemeClr val="tx1"/>
                          </a:solidFill>
                          <a:latin typeface="+mn-lt"/>
                        </a:rPr>
                        <a:t>任意のログインユーザ</a:t>
                      </a:r>
                      <a:r>
                        <a:rPr kumimoji="1" lang="en-US" altLang="ja-JP" sz="1050" b="0" dirty="0" smtClean="0">
                          <a:solidFill>
                            <a:schemeClr val="tx1"/>
                          </a:solidFill>
                          <a:latin typeface="+mn-lt"/>
                        </a:rPr>
                        <a:t>ID)</a:t>
                      </a:r>
                      <a:endParaRPr kumimoji="1" lang="ja-JP" altLang="en-US" sz="1050" b="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5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50" dirty="0" smtClean="0">
                          <a:solidFill>
                            <a:schemeClr val="tx1"/>
                          </a:solidFill>
                          <a:latin typeface="+mn-lt"/>
                        </a:rPr>
                        <a:t>(</a:t>
                      </a:r>
                      <a:r>
                        <a:rPr kumimoji="1" lang="ja-JP" altLang="en-US" sz="1050" dirty="0" smtClean="0">
                          <a:solidFill>
                            <a:schemeClr val="tx1"/>
                          </a:solidFill>
                          <a:latin typeface="+mn-lt"/>
                        </a:rPr>
                        <a:t>任意のパスワード</a:t>
                      </a:r>
                      <a:r>
                        <a:rPr kumimoji="1" lang="en-US" altLang="ja-JP" sz="1050" dirty="0" smtClean="0">
                          <a:solidFill>
                            <a:schemeClr val="tx1"/>
                          </a:solidFill>
                          <a:latin typeface="+mn-lt"/>
                        </a:rPr>
                        <a:t>)</a:t>
                      </a:r>
                      <a:endParaRPr kumimoji="1" lang="ja-JP" altLang="en-US" sz="105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29" name="円形吹き出し 28"/>
          <p:cNvSpPr/>
          <p:nvPr/>
        </p:nvSpPr>
        <p:spPr bwMode="auto">
          <a:xfrm>
            <a:off x="323410" y="4314028"/>
            <a:ext cx="301542" cy="312200"/>
          </a:xfrm>
          <a:prstGeom prst="wedgeEllipseCallout">
            <a:avLst>
              <a:gd name="adj1" fmla="val 338270"/>
              <a:gd name="adj2" fmla="val -23666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Tree>
    <p:extLst>
      <p:ext uri="{BB962C8B-B14F-4D97-AF65-F5344CB8AC3E}">
        <p14:creationId xmlns:p14="http://schemas.microsoft.com/office/powerpoint/2010/main" val="1091685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99185" y="1772770"/>
            <a:ext cx="6002084" cy="4284536"/>
          </a:xfrm>
          <a:prstGeom prst="rect">
            <a:avLst/>
          </a:prstGeom>
        </p:spPr>
      </p:pic>
      <p:sp>
        <p:nvSpPr>
          <p:cNvPr id="27" name="タイトル 1"/>
          <p:cNvSpPr txBox="1">
            <a:spLocks/>
          </p:cNvSpPr>
          <p:nvPr/>
        </p:nvSpPr>
        <p:spPr bwMode="gray">
          <a:xfrm>
            <a:off x="107380"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dirty="0" smtClean="0"/>
              <a:t>4.1 </a:t>
            </a:r>
            <a:r>
              <a:rPr lang="ja-JP" altLang="en-US" kern="0" dirty="0" smtClean="0"/>
              <a:t>機器</a:t>
            </a:r>
            <a:r>
              <a:rPr lang="ja-JP" altLang="en-US" kern="0" dirty="0"/>
              <a:t>一覧にターゲットとなる</a:t>
            </a:r>
            <a:r>
              <a:rPr lang="en-US" altLang="ja-JP" kern="0" dirty="0"/>
              <a:t>Linux</a:t>
            </a:r>
            <a:r>
              <a:rPr lang="ja-JP" altLang="en-US" kern="0" dirty="0"/>
              <a:t>マシンを</a:t>
            </a:r>
            <a:r>
              <a:rPr lang="ja-JP" altLang="en-US" kern="0" dirty="0" smtClean="0"/>
              <a:t>登録</a:t>
            </a:r>
            <a:r>
              <a:rPr lang="en-US" altLang="ja-JP" kern="0" dirty="0" smtClean="0"/>
              <a:t>(3/3)</a:t>
            </a:r>
            <a:endParaRPr lang="ja-JP" altLang="en-US" kern="0"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「機器一覧」へ新規ターゲットホストの登録</a:t>
            </a:r>
            <a:endParaRPr lang="en-US" altLang="ja-JP" dirty="0" smtClean="0"/>
          </a:p>
          <a:p>
            <a:pPr lvl="1"/>
            <a:r>
              <a:rPr lang="ja-JP" altLang="en-US" dirty="0" smtClean="0"/>
              <a:t>最後の項目</a:t>
            </a:r>
            <a:r>
              <a:rPr lang="ja-JP" altLang="en-US" dirty="0"/>
              <a:t>へ下表のよう</a:t>
            </a:r>
            <a:r>
              <a:rPr lang="ja-JP" altLang="en-US" dirty="0" smtClean="0"/>
              <a:t>に</a:t>
            </a:r>
            <a:r>
              <a:rPr lang="ja-JP" altLang="en-US" dirty="0"/>
              <a:t>選択</a:t>
            </a:r>
            <a:r>
              <a:rPr lang="ja-JP" altLang="en-US" dirty="0" smtClean="0"/>
              <a:t>し登録をクリックして</a:t>
            </a:r>
            <a:r>
              <a:rPr lang="ja-JP" altLang="en-US" dirty="0"/>
              <a:t>下さい</a:t>
            </a:r>
            <a:r>
              <a:rPr lang="ja-JP" altLang="en-US" dirty="0" smtClean="0"/>
              <a:t>。</a:t>
            </a:r>
            <a:endParaRPr lang="en-US" altLang="ja-JP" dirty="0" smtClean="0"/>
          </a:p>
          <a:p>
            <a:pPr marL="180000" lvl="1" indent="0">
              <a:buNone/>
            </a:pPr>
            <a:endParaRPr lang="en-US" altLang="ja-JP" dirty="0"/>
          </a:p>
        </p:txBody>
      </p:sp>
      <p:sp>
        <p:nvSpPr>
          <p:cNvPr id="9" name="角丸四角形 8"/>
          <p:cNvSpPr/>
          <p:nvPr/>
        </p:nvSpPr>
        <p:spPr bwMode="auto">
          <a:xfrm>
            <a:off x="1514662" y="3140960"/>
            <a:ext cx="4824670" cy="1175103"/>
          </a:xfrm>
          <a:prstGeom prst="roundRect">
            <a:avLst>
              <a:gd name="adj" fmla="val 4611"/>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5" name="角丸四角形 14"/>
          <p:cNvSpPr/>
          <p:nvPr/>
        </p:nvSpPr>
        <p:spPr bwMode="auto">
          <a:xfrm>
            <a:off x="5217585" y="4947209"/>
            <a:ext cx="3672509" cy="1280036"/>
          </a:xfrm>
          <a:prstGeom prst="roundRect">
            <a:avLst/>
          </a:prstGeom>
          <a:solidFill>
            <a:schemeClr val="bg2"/>
          </a:solidFill>
          <a:ln w="1905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smtClean="0">
                <a:latin typeface="+mn-ea"/>
              </a:rPr>
              <a:t>Ansible-Legacy</a:t>
            </a:r>
            <a:r>
              <a:rPr lang="ja-JP" altLang="en-US" sz="1200" dirty="0" smtClean="0">
                <a:latin typeface="+mn-ea"/>
              </a:rPr>
              <a:t>を実行するための</a:t>
            </a:r>
            <a:endParaRPr lang="en-US" altLang="ja-JP" sz="1200" dirty="0" smtClean="0">
              <a:latin typeface="+mn-ea"/>
            </a:endParaRPr>
          </a:p>
          <a:p>
            <a:pPr algn="ctr"/>
            <a:r>
              <a:rPr lang="ja-JP" altLang="en-US" sz="1200" dirty="0" smtClean="0">
                <a:latin typeface="+mn-ea"/>
              </a:rPr>
              <a:t>必須入力項目は以下の</a:t>
            </a:r>
            <a:r>
              <a:rPr lang="en-US" altLang="ja-JP" sz="1200" dirty="0" smtClean="0">
                <a:latin typeface="+mn-ea"/>
              </a:rPr>
              <a:t>6</a:t>
            </a:r>
            <a:r>
              <a:rPr lang="ja-JP" altLang="en-US" sz="1200" dirty="0" smtClean="0">
                <a:latin typeface="+mn-ea"/>
              </a:rPr>
              <a:t>項目です。</a:t>
            </a:r>
            <a:endParaRPr lang="en-US" altLang="ja-JP" sz="1200" dirty="0" smtClean="0">
              <a:latin typeface="+mn-ea"/>
            </a:endParaRPr>
          </a:p>
          <a:p>
            <a:pPr algn="ctr"/>
            <a:r>
              <a:rPr kumimoji="1" lang="en-US" altLang="ja-JP" sz="1200" dirty="0" smtClean="0">
                <a:latin typeface="+mn-ea"/>
              </a:rPr>
              <a:t>[</a:t>
            </a:r>
            <a:r>
              <a:rPr kumimoji="1" lang="ja-JP" altLang="en-US" sz="1200" b="1" dirty="0" smtClean="0">
                <a:solidFill>
                  <a:srgbClr val="FF0000"/>
                </a:solidFill>
                <a:latin typeface="+mn-ea"/>
              </a:rPr>
              <a:t>ホスト名</a:t>
            </a:r>
            <a:r>
              <a:rPr kumimoji="1" lang="en-US" altLang="ja-JP" sz="1200" dirty="0" smtClean="0">
                <a:latin typeface="+mn-ea"/>
              </a:rPr>
              <a:t>]</a:t>
            </a:r>
            <a:r>
              <a:rPr lang="en-US" altLang="ja-JP" sz="1200" dirty="0" smtClean="0">
                <a:latin typeface="+mn-ea"/>
              </a:rPr>
              <a:t>[</a:t>
            </a:r>
            <a:r>
              <a:rPr lang="en-US" altLang="ja-JP" sz="1200" b="1" dirty="0" smtClean="0">
                <a:solidFill>
                  <a:srgbClr val="FF0000"/>
                </a:solidFill>
                <a:latin typeface="+mn-ea"/>
              </a:rPr>
              <a:t>IP</a:t>
            </a:r>
            <a:r>
              <a:rPr lang="ja-JP" altLang="en-US" sz="1200" b="1" dirty="0" smtClean="0">
                <a:solidFill>
                  <a:srgbClr val="FF0000"/>
                </a:solidFill>
                <a:latin typeface="+mn-ea"/>
              </a:rPr>
              <a:t>アドレス</a:t>
            </a:r>
            <a:r>
              <a:rPr lang="en-US" altLang="ja-JP" sz="1200" dirty="0" smtClean="0">
                <a:latin typeface="+mn-ea"/>
              </a:rPr>
              <a:t>][</a:t>
            </a:r>
            <a:r>
              <a:rPr lang="ja-JP" altLang="en-US" sz="1200" b="1" dirty="0" smtClean="0">
                <a:solidFill>
                  <a:srgbClr val="FF0000"/>
                </a:solidFill>
                <a:latin typeface="+mn-ea"/>
              </a:rPr>
              <a:t>ログインユーザ</a:t>
            </a:r>
            <a:r>
              <a:rPr lang="en-US" altLang="ja-JP" sz="1200" b="1" dirty="0" smtClean="0">
                <a:solidFill>
                  <a:srgbClr val="FF0000"/>
                </a:solidFill>
                <a:latin typeface="+mn-ea"/>
              </a:rPr>
              <a:t>ID</a:t>
            </a:r>
            <a:r>
              <a:rPr lang="en-US" altLang="ja-JP" sz="1200" dirty="0" smtClean="0">
                <a:latin typeface="+mn-ea"/>
              </a:rPr>
              <a:t>]</a:t>
            </a:r>
          </a:p>
          <a:p>
            <a:pPr algn="ctr"/>
            <a:r>
              <a:rPr lang="en-US" altLang="ja-JP" sz="1200" dirty="0" smtClean="0">
                <a:latin typeface="+mn-ea"/>
              </a:rPr>
              <a:t>[</a:t>
            </a:r>
            <a:r>
              <a:rPr lang="ja-JP" altLang="en-US" sz="1200" b="1" dirty="0" smtClean="0">
                <a:solidFill>
                  <a:srgbClr val="FF0000"/>
                </a:solidFill>
                <a:latin typeface="+mn-ea"/>
              </a:rPr>
              <a:t>ログインパスワード管理</a:t>
            </a:r>
            <a:r>
              <a:rPr lang="en-US" altLang="ja-JP" sz="1200" dirty="0" smtClean="0">
                <a:latin typeface="+mn-ea"/>
              </a:rPr>
              <a:t>][</a:t>
            </a:r>
            <a:r>
              <a:rPr lang="ja-JP" altLang="en-US" sz="1200" b="1" dirty="0" smtClean="0">
                <a:solidFill>
                  <a:srgbClr val="FF0000"/>
                </a:solidFill>
                <a:latin typeface="+mn-ea"/>
              </a:rPr>
              <a:t>ログインパスワード</a:t>
            </a:r>
            <a:r>
              <a:rPr lang="en-US" altLang="ja-JP" sz="1200" dirty="0" smtClean="0">
                <a:latin typeface="+mn-ea"/>
              </a:rPr>
              <a:t>]</a:t>
            </a:r>
          </a:p>
          <a:p>
            <a:pPr algn="ctr"/>
            <a:r>
              <a:rPr kumimoji="1" lang="en-US" altLang="ja-JP" sz="1200" dirty="0" smtClean="0">
                <a:latin typeface="+mn-ea"/>
              </a:rPr>
              <a:t>[</a:t>
            </a:r>
            <a:r>
              <a:rPr kumimoji="1" lang="ja-JP" altLang="en-US" sz="1200" b="1" dirty="0" smtClean="0">
                <a:solidFill>
                  <a:srgbClr val="FF0000"/>
                </a:solidFill>
                <a:latin typeface="+mn-ea"/>
              </a:rPr>
              <a:t>認証方式</a:t>
            </a:r>
            <a:r>
              <a:rPr lang="en-US" altLang="ja-JP" sz="900" dirty="0">
                <a:latin typeface="+mn-ea"/>
              </a:rPr>
              <a:t>※</a:t>
            </a:r>
            <a:r>
              <a:rPr kumimoji="1" lang="en-US" altLang="ja-JP" sz="1200" dirty="0" smtClean="0">
                <a:latin typeface="+mn-ea"/>
              </a:rPr>
              <a:t>]</a:t>
            </a:r>
          </a:p>
          <a:p>
            <a:pPr algn="ctr"/>
            <a:r>
              <a:rPr lang="en-US" altLang="ja-JP" sz="1200" dirty="0" smtClean="0">
                <a:latin typeface="+mn-ea"/>
              </a:rPr>
              <a:t>※</a:t>
            </a:r>
            <a:r>
              <a:rPr lang="ja-JP" altLang="en-US" sz="1200" dirty="0" smtClean="0">
                <a:latin typeface="+mn-ea"/>
              </a:rPr>
              <a:t>本書は「パスワード認証」で記載します。</a:t>
            </a:r>
            <a:endParaRPr kumimoji="1" lang="ja-JP" altLang="en-US" sz="1400" dirty="0" smtClean="0">
              <a:latin typeface="+mn-ea"/>
            </a:endParaRPr>
          </a:p>
        </p:txBody>
      </p:sp>
      <p:sp>
        <p:nvSpPr>
          <p:cNvPr id="28" name="正方形/長方形 27"/>
          <p:cNvSpPr/>
          <p:nvPr/>
        </p:nvSpPr>
        <p:spPr bwMode="auto">
          <a:xfrm>
            <a:off x="6742049" y="1852201"/>
            <a:ext cx="2148045" cy="2826349"/>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1" name="角丸四角形 30"/>
          <p:cNvSpPr/>
          <p:nvPr/>
        </p:nvSpPr>
        <p:spPr bwMode="auto">
          <a:xfrm>
            <a:off x="6814060" y="198369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Playbook</a:t>
            </a:r>
            <a:r>
              <a:rPr lang="ja-JP" altLang="en-US" sz="900" b="1">
                <a:latin typeface="+mn-ea"/>
              </a:rPr>
              <a:t>をアップロードして</a:t>
            </a:r>
          </a:p>
          <a:p>
            <a:pPr algn="ctr"/>
            <a:r>
              <a:rPr lang="ja-JP" altLang="en-US" sz="900" b="1">
                <a:latin typeface="+mn-ea"/>
              </a:rPr>
              <a:t>ジョブ</a:t>
            </a:r>
            <a:r>
              <a:rPr lang="en-US" altLang="ja-JP" sz="900" b="1">
                <a:latin typeface="+mn-ea"/>
              </a:rPr>
              <a:t>(Movement)</a:t>
            </a:r>
            <a:r>
              <a:rPr lang="ja-JP" altLang="en-US" sz="900" b="1">
                <a:latin typeface="+mn-ea"/>
              </a:rPr>
              <a:t>に紐付け</a:t>
            </a:r>
            <a:endParaRPr lang="ja-JP" altLang="en-US" sz="900" b="1" dirty="0">
              <a:latin typeface="+mn-ea"/>
            </a:endParaRPr>
          </a:p>
        </p:txBody>
      </p:sp>
      <p:sp>
        <p:nvSpPr>
          <p:cNvPr id="32" name="角丸四角形 31"/>
          <p:cNvSpPr/>
          <p:nvPr/>
        </p:nvSpPr>
        <p:spPr bwMode="auto">
          <a:xfrm>
            <a:off x="6814060" y="2875891"/>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CMDB</a:t>
            </a:r>
            <a:r>
              <a:rPr lang="ja-JP" altLang="en-US" sz="900" b="1">
                <a:latin typeface="+mn-ea"/>
              </a:rPr>
              <a:t>にデータシートと</a:t>
            </a:r>
          </a:p>
          <a:p>
            <a:pPr algn="ctr"/>
            <a:r>
              <a:rPr lang="ja-JP" altLang="en-US" sz="900" b="1">
                <a:latin typeface="+mn-ea"/>
              </a:rPr>
              <a:t>パラメータシートを設定</a:t>
            </a:r>
            <a:endParaRPr lang="ja-JP" altLang="en-US" sz="900" b="1" dirty="0">
              <a:latin typeface="+mn-ea"/>
            </a:endParaRPr>
          </a:p>
        </p:txBody>
      </p:sp>
      <p:sp>
        <p:nvSpPr>
          <p:cNvPr id="33" name="角丸四角形 32"/>
          <p:cNvSpPr/>
          <p:nvPr/>
        </p:nvSpPr>
        <p:spPr bwMode="auto">
          <a:xfrm>
            <a:off x="6814060" y="331932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データシートにデータを登録</a:t>
            </a:r>
          </a:p>
        </p:txBody>
      </p:sp>
      <p:sp>
        <p:nvSpPr>
          <p:cNvPr id="36" name="角丸四角形 35"/>
          <p:cNvSpPr/>
          <p:nvPr/>
        </p:nvSpPr>
        <p:spPr bwMode="auto">
          <a:xfrm>
            <a:off x="6814060" y="2432455"/>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a:t>
            </a:r>
            <a:r>
              <a:rPr lang="en-US" altLang="ja-JP" sz="900" b="1">
                <a:latin typeface="+mn-ea"/>
              </a:rPr>
              <a:t>(Movement)</a:t>
            </a:r>
            <a:r>
              <a:rPr lang="ja-JP" altLang="en-US" sz="900" b="1">
                <a:latin typeface="+mn-ea"/>
              </a:rPr>
              <a:t>を</a:t>
            </a:r>
          </a:p>
          <a:p>
            <a:pPr algn="ctr"/>
            <a:r>
              <a:rPr lang="ja-JP" altLang="en-US" sz="900" b="1">
                <a:latin typeface="+mn-ea"/>
              </a:rPr>
              <a:t>ジョブフロー</a:t>
            </a:r>
            <a:r>
              <a:rPr lang="en-US" altLang="ja-JP" sz="900" b="1">
                <a:latin typeface="+mn-ea"/>
              </a:rPr>
              <a:t>(Conductor)</a:t>
            </a:r>
            <a:r>
              <a:rPr lang="ja-JP" altLang="en-US" sz="900" b="1">
                <a:latin typeface="+mn-ea"/>
              </a:rPr>
              <a:t>に組込み</a:t>
            </a:r>
            <a:endParaRPr lang="ja-JP" altLang="en-US" sz="900" b="1" dirty="0">
              <a:latin typeface="+mn-ea"/>
            </a:endParaRPr>
          </a:p>
        </p:txBody>
      </p:sp>
      <p:sp>
        <p:nvSpPr>
          <p:cNvPr id="37" name="角丸四角形 36"/>
          <p:cNvSpPr/>
          <p:nvPr/>
        </p:nvSpPr>
        <p:spPr bwMode="auto">
          <a:xfrm>
            <a:off x="6813926" y="4211370"/>
            <a:ext cx="2004289" cy="366867"/>
          </a:xfrm>
          <a:prstGeom prst="roundRect">
            <a:avLst/>
          </a:prstGeom>
          <a:solidFill>
            <a:schemeClr val="accent6">
              <a:lumMod val="10000"/>
              <a:lumOff val="90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a:solidFill>
                  <a:srgbClr val="FF0000"/>
                </a:solidFill>
                <a:latin typeface="+mn-ea"/>
              </a:rPr>
              <a:t>機器一覧にターゲットとなる</a:t>
            </a:r>
          </a:p>
          <a:p>
            <a:pPr algn="ctr"/>
            <a:r>
              <a:rPr lang="en-US" altLang="ja-JP" sz="800" b="1">
                <a:solidFill>
                  <a:srgbClr val="FF0000"/>
                </a:solidFill>
                <a:latin typeface="+mn-ea"/>
              </a:rPr>
              <a:t>Linux</a:t>
            </a:r>
            <a:r>
              <a:rPr lang="ja-JP" altLang="en-US" sz="800" b="1">
                <a:solidFill>
                  <a:srgbClr val="FF0000"/>
                </a:solidFill>
                <a:latin typeface="+mn-ea"/>
              </a:rPr>
              <a:t>マシンを登録</a:t>
            </a:r>
            <a:endParaRPr lang="ja-JP" altLang="en-US" sz="800" b="1" dirty="0">
              <a:solidFill>
                <a:srgbClr val="FF0000"/>
              </a:solidFill>
              <a:latin typeface="+mn-ea"/>
            </a:endParaRPr>
          </a:p>
        </p:txBody>
      </p:sp>
      <p:sp>
        <p:nvSpPr>
          <p:cNvPr id="38" name="角丸四角形 37"/>
          <p:cNvSpPr/>
          <p:nvPr/>
        </p:nvSpPr>
        <p:spPr bwMode="auto">
          <a:xfrm>
            <a:off x="6814060" y="376276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パラメータシートの項目と</a:t>
            </a:r>
          </a:p>
          <a:p>
            <a:pPr algn="ctr"/>
            <a:r>
              <a:rPr lang="en-US" altLang="ja-JP" sz="900" b="1">
                <a:latin typeface="+mn-ea"/>
              </a:rPr>
              <a:t>Playbook</a:t>
            </a:r>
            <a:r>
              <a:rPr lang="ja-JP" altLang="en-US" sz="900" b="1">
                <a:latin typeface="+mn-ea"/>
              </a:rPr>
              <a:t>の変数の紐付け</a:t>
            </a:r>
            <a:endParaRPr lang="ja-JP" altLang="en-US" sz="900" b="1" dirty="0">
              <a:latin typeface="+mn-ea"/>
            </a:endParaRPr>
          </a:p>
        </p:txBody>
      </p:sp>
      <p:sp>
        <p:nvSpPr>
          <p:cNvPr id="19" name="円形吹き出し 18"/>
          <p:cNvSpPr/>
          <p:nvPr/>
        </p:nvSpPr>
        <p:spPr bwMode="auto">
          <a:xfrm>
            <a:off x="3598813" y="4461800"/>
            <a:ext cx="301542" cy="312200"/>
          </a:xfrm>
          <a:prstGeom prst="wedgeEllipseCallout">
            <a:avLst>
              <a:gd name="adj1" fmla="val -86676"/>
              <a:gd name="adj2" fmla="val -245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4</a:t>
            </a:r>
            <a:endParaRPr kumimoji="1" lang="ja-JP" altLang="en-US" sz="1400" b="1" dirty="0" smtClean="0">
              <a:latin typeface="+mn-ea"/>
            </a:endParaRPr>
          </a:p>
        </p:txBody>
      </p:sp>
      <p:sp>
        <p:nvSpPr>
          <p:cNvPr id="20" name="角丸四角形 19"/>
          <p:cNvSpPr/>
          <p:nvPr/>
        </p:nvSpPr>
        <p:spPr bwMode="auto">
          <a:xfrm>
            <a:off x="2442501" y="4509150"/>
            <a:ext cx="1016430" cy="217500"/>
          </a:xfrm>
          <a:prstGeom prst="roundRect">
            <a:avLst>
              <a:gd name="adj" fmla="val 4611"/>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1" name="角丸四角形 20"/>
          <p:cNvSpPr/>
          <p:nvPr/>
        </p:nvSpPr>
        <p:spPr bwMode="auto">
          <a:xfrm>
            <a:off x="2082466" y="2132820"/>
            <a:ext cx="3032695" cy="892198"/>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graphicFrame>
        <p:nvGraphicFramePr>
          <p:cNvPr id="22" name="表 21"/>
          <p:cNvGraphicFramePr>
            <a:graphicFrameLocks noGrp="1"/>
          </p:cNvGraphicFramePr>
          <p:nvPr>
            <p:extLst>
              <p:ext uri="{D42A27DB-BD31-4B8C-83A1-F6EECF244321}">
                <p14:modId xmlns:p14="http://schemas.microsoft.com/office/powerpoint/2010/main" val="776926301"/>
              </p:ext>
            </p:extLst>
          </p:nvPr>
        </p:nvGraphicFramePr>
        <p:xfrm>
          <a:off x="2270130" y="2259025"/>
          <a:ext cx="2664370" cy="662940"/>
        </p:xfrm>
        <a:graphic>
          <a:graphicData uri="http://schemas.openxmlformats.org/drawingml/2006/table">
            <a:tbl>
              <a:tblPr firstRow="1" bandRow="1">
                <a:tableStyleId>{5C22544A-7EE6-4342-B048-85BDC9FD1C3A}</a:tableStyleId>
              </a:tblPr>
              <a:tblGrid>
                <a:gridCol w="2664370">
                  <a:extLst>
                    <a:ext uri="{9D8B030D-6E8A-4147-A177-3AD203B41FA5}">
                      <a16:colId xmlns:a16="http://schemas.microsoft.com/office/drawing/2014/main" val="2883640048"/>
                    </a:ext>
                  </a:extLst>
                </a:gridCol>
              </a:tblGrid>
              <a:tr h="220890">
                <a:tc>
                  <a:txBody>
                    <a:bodyPr/>
                    <a:lstStyle/>
                    <a:p>
                      <a:pPr algn="ctr"/>
                      <a:r>
                        <a:rPr lang="en-US" altLang="ja-JP" sz="1050" dirty="0" smtClean="0"/>
                        <a:t>Legacy/Role</a:t>
                      </a:r>
                      <a:r>
                        <a:rPr lang="ja-JP" altLang="en-US" sz="1050" dirty="0" smtClean="0"/>
                        <a:t>利用情報</a:t>
                      </a:r>
                      <a:endParaRPr lang="en-US" altLang="ja-JP" sz="1050" dirty="0" smtClean="0"/>
                    </a:p>
                    <a:p>
                      <a:pPr algn="ctr"/>
                      <a:r>
                        <a:rPr lang="ja-JP" altLang="en-US" sz="1050" dirty="0" smtClean="0"/>
                        <a:t>認証方式</a:t>
                      </a:r>
                      <a:endParaRPr lang="ja-JP" altLang="en-US"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20890">
                <a:tc>
                  <a:txBody>
                    <a:bodyPr/>
                    <a:lstStyle/>
                    <a:p>
                      <a:pPr algn="ctr"/>
                      <a:r>
                        <a:rPr lang="ja-JP" altLang="en-US" sz="1050" dirty="0" smtClean="0"/>
                        <a:t>パスワード認証</a:t>
                      </a:r>
                      <a:endParaRPr lang="ja-JP" altLang="en-US" sz="105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29" name="円形吹き出し 28"/>
          <p:cNvSpPr/>
          <p:nvPr/>
        </p:nvSpPr>
        <p:spPr bwMode="auto">
          <a:xfrm>
            <a:off x="1938698" y="2008154"/>
            <a:ext cx="301542" cy="312200"/>
          </a:xfrm>
          <a:prstGeom prst="wedgeEllipseCallout">
            <a:avLst>
              <a:gd name="adj1" fmla="val -86268"/>
              <a:gd name="adj2" fmla="val 327813"/>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23" name="円形吹き出し 22"/>
          <p:cNvSpPr/>
          <p:nvPr/>
        </p:nvSpPr>
        <p:spPr bwMode="auto">
          <a:xfrm>
            <a:off x="4988658" y="4735831"/>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34260189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518221" y="2125056"/>
            <a:ext cx="6100096" cy="4307872"/>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4.2</a:t>
            </a:r>
            <a:r>
              <a:rPr lang="ja-JP" altLang="en-US" dirty="0" smtClean="0"/>
              <a:t> 作業名</a:t>
            </a:r>
            <a:r>
              <a:rPr lang="en-US" altLang="ja-JP" dirty="0"/>
              <a:t>(Operation)</a:t>
            </a:r>
            <a:r>
              <a:rPr lang="ja-JP" altLang="en-US" dirty="0"/>
              <a:t>の</a:t>
            </a:r>
            <a:r>
              <a:rPr lang="ja-JP" altLang="en-US" dirty="0" smtClean="0"/>
              <a:t>登録</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smtClean="0"/>
              <a:t>「オペレーション一覧」へ新規オペレーション名を登録</a:t>
            </a:r>
            <a:endParaRPr lang="en-US" altLang="ja-JP" dirty="0"/>
          </a:p>
          <a:p>
            <a:pPr lvl="1"/>
            <a:r>
              <a:rPr lang="ja-JP" altLang="en-US" dirty="0"/>
              <a:t>次</a:t>
            </a:r>
            <a:r>
              <a:rPr lang="ja-JP" altLang="en-US" dirty="0" smtClean="0"/>
              <a:t>にオペ</a:t>
            </a:r>
            <a:r>
              <a:rPr lang="en-US" altLang="ja-JP" dirty="0" smtClean="0"/>
              <a:t>―</a:t>
            </a:r>
            <a:r>
              <a:rPr lang="ja-JP" altLang="en-US" dirty="0" smtClean="0"/>
              <a:t>レーション名を登録していきます。</a:t>
            </a:r>
            <a:endParaRPr lang="en-US" altLang="ja-JP" dirty="0" smtClean="0"/>
          </a:p>
          <a:p>
            <a:pPr marL="180000" lvl="1" indent="0">
              <a:buNone/>
            </a:pPr>
            <a:r>
              <a:rPr lang="ja-JP" altLang="en-US" dirty="0" smtClean="0"/>
              <a:t> 「</a:t>
            </a:r>
            <a:r>
              <a:rPr lang="ja-JP" altLang="en-US" dirty="0"/>
              <a:t>基本コンソール」メニューグループ </a:t>
            </a:r>
            <a:r>
              <a:rPr lang="en-US" altLang="ja-JP" dirty="0" smtClean="0"/>
              <a:t>&gt;&gt;</a:t>
            </a:r>
            <a:r>
              <a:rPr lang="ja-JP" altLang="en-US" spc="-150" dirty="0" smtClean="0"/>
              <a:t>「オペレーション</a:t>
            </a:r>
            <a:r>
              <a:rPr lang="ja-JP" altLang="en-US" dirty="0" smtClean="0"/>
              <a:t>一覧</a:t>
            </a:r>
            <a:r>
              <a:rPr lang="ja-JP" altLang="en-US" spc="-150" dirty="0" smtClean="0"/>
              <a:t>」メニュー</a:t>
            </a:r>
            <a:r>
              <a:rPr lang="ja-JP" altLang="en-US" dirty="0" smtClean="0"/>
              <a:t>をクリック</a:t>
            </a:r>
            <a:r>
              <a:rPr lang="ja-JP" altLang="en-US" spc="-150" dirty="0" smtClean="0"/>
              <a:t>。</a:t>
            </a:r>
            <a:endParaRPr lang="en-US" altLang="ja-JP" spc="-150" dirty="0" smtClean="0"/>
          </a:p>
          <a:p>
            <a:pPr marL="180000" lvl="1" indent="0">
              <a:buNone/>
            </a:pPr>
            <a:r>
              <a:rPr lang="ja-JP" altLang="en-US" dirty="0"/>
              <a:t> </a:t>
            </a:r>
            <a:r>
              <a:rPr lang="ja-JP" altLang="en-US" dirty="0" smtClean="0"/>
              <a:t>  各項目</a:t>
            </a:r>
            <a:r>
              <a:rPr lang="ja-JP" altLang="en-US" dirty="0"/>
              <a:t>へ入力、選択が完了したら登録をクリックして</a:t>
            </a:r>
            <a:r>
              <a:rPr lang="ja-JP" altLang="en-US" dirty="0" smtClean="0"/>
              <a:t>下さい。</a:t>
            </a:r>
            <a:endParaRPr lang="en-US" altLang="ja-JP" spc="-150" dirty="0" smtClean="0"/>
          </a:p>
          <a:p>
            <a:pPr marL="180000" lvl="1" indent="0">
              <a:buNone/>
            </a:pPr>
            <a:r>
              <a:rPr lang="en-US" altLang="ja-JP" spc="-150" dirty="0"/>
              <a:t> </a:t>
            </a:r>
            <a:r>
              <a:rPr lang="en-US" altLang="ja-JP" spc="-150" dirty="0" smtClean="0"/>
              <a:t>   </a:t>
            </a:r>
          </a:p>
        </p:txBody>
      </p:sp>
      <p:sp>
        <p:nvSpPr>
          <p:cNvPr id="10" name="角丸四角形 9"/>
          <p:cNvSpPr/>
          <p:nvPr/>
        </p:nvSpPr>
        <p:spPr bwMode="auto">
          <a:xfrm>
            <a:off x="1798871" y="4759261"/>
            <a:ext cx="1857828" cy="612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1" name="角丸四角形 10"/>
          <p:cNvSpPr/>
          <p:nvPr/>
        </p:nvSpPr>
        <p:spPr bwMode="auto">
          <a:xfrm>
            <a:off x="2499154" y="5666423"/>
            <a:ext cx="935448" cy="216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0" name="正方形/長方形 19"/>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2" name="角丸四角形 21"/>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パラメータシートにデータを登録</a:t>
            </a:r>
          </a:p>
        </p:txBody>
      </p:sp>
      <p:sp>
        <p:nvSpPr>
          <p:cNvPr id="23" name="角丸四角形 22"/>
          <p:cNvSpPr/>
          <p:nvPr/>
        </p:nvSpPr>
        <p:spPr bwMode="auto">
          <a:xfrm>
            <a:off x="6887479" y="324408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ジョブフロー</a:t>
            </a:r>
            <a:r>
              <a:rPr lang="en-US" altLang="ja-JP" sz="900" b="1">
                <a:latin typeface="+mn-ea"/>
              </a:rPr>
              <a:t>(Conductor)</a:t>
            </a:r>
            <a:r>
              <a:rPr lang="ja-JP" altLang="en-US" sz="900" b="1">
                <a:latin typeface="+mn-ea"/>
              </a:rPr>
              <a:t>の実行</a:t>
            </a:r>
            <a:endParaRPr lang="ja-JP" altLang="en-US" sz="900" b="1" dirty="0">
              <a:latin typeface="+mn-ea"/>
            </a:endParaRPr>
          </a:p>
        </p:txBody>
      </p:sp>
      <p:sp>
        <p:nvSpPr>
          <p:cNvPr id="24" name="角丸四角形 23"/>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2" name="円形吹き出し 31"/>
          <p:cNvSpPr/>
          <p:nvPr/>
        </p:nvSpPr>
        <p:spPr bwMode="auto">
          <a:xfrm>
            <a:off x="3583103" y="5624773"/>
            <a:ext cx="301542" cy="303614"/>
          </a:xfrm>
          <a:prstGeom prst="wedgeEllipseCallout">
            <a:avLst>
              <a:gd name="adj1" fmla="val -85552"/>
              <a:gd name="adj2" fmla="val 80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27" name="角丸四角形 26"/>
          <p:cNvSpPr/>
          <p:nvPr/>
        </p:nvSpPr>
        <p:spPr bwMode="auto">
          <a:xfrm>
            <a:off x="4179365" y="5118933"/>
            <a:ext cx="3489065" cy="856935"/>
          </a:xfrm>
          <a:prstGeom prst="roundRect">
            <a:avLst>
              <a:gd name="adj" fmla="val 7533"/>
            </a:avLst>
          </a:prstGeom>
          <a:solidFill>
            <a:schemeClr val="bg1"/>
          </a:solidFill>
          <a:ln w="28575">
            <a:solidFill>
              <a:srgbClr val="FF000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kumimoji="1" lang="ja-JP" altLang="en-US" sz="1400" dirty="0" smtClean="0">
              <a:latin typeface="+mn-ea"/>
            </a:endParaRPr>
          </a:p>
        </p:txBody>
      </p:sp>
      <p:sp>
        <p:nvSpPr>
          <p:cNvPr id="29" name="円形吹き出し 28"/>
          <p:cNvSpPr/>
          <p:nvPr/>
        </p:nvSpPr>
        <p:spPr bwMode="auto">
          <a:xfrm>
            <a:off x="4028594" y="4933411"/>
            <a:ext cx="301542" cy="312200"/>
          </a:xfrm>
          <a:prstGeom prst="wedgeEllipseCallout">
            <a:avLst>
              <a:gd name="adj1" fmla="val -170705"/>
              <a:gd name="adj2" fmla="val -402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2</a:t>
            </a:r>
            <a:endParaRPr kumimoji="1" lang="ja-JP" altLang="en-US" sz="1400" b="1" dirty="0" smtClean="0">
              <a:latin typeface="+mn-ea"/>
            </a:endParaRPr>
          </a:p>
        </p:txBody>
      </p:sp>
      <p:graphicFrame>
        <p:nvGraphicFramePr>
          <p:cNvPr id="33" name="表 32"/>
          <p:cNvGraphicFramePr>
            <a:graphicFrameLocks noGrp="1"/>
          </p:cNvGraphicFramePr>
          <p:nvPr>
            <p:extLst>
              <p:ext uri="{D42A27DB-BD31-4B8C-83A1-F6EECF244321}">
                <p14:modId xmlns:p14="http://schemas.microsoft.com/office/powerpoint/2010/main" val="1461223971"/>
              </p:ext>
            </p:extLst>
          </p:nvPr>
        </p:nvGraphicFramePr>
        <p:xfrm>
          <a:off x="4330136" y="5290629"/>
          <a:ext cx="3220361" cy="548640"/>
        </p:xfrm>
        <a:graphic>
          <a:graphicData uri="http://schemas.openxmlformats.org/drawingml/2006/table">
            <a:tbl>
              <a:tblPr firstRow="1" bandRow="1">
                <a:tableStyleId>{5C22544A-7EE6-4342-B048-85BDC9FD1C3A}</a:tableStyleId>
              </a:tblPr>
              <a:tblGrid>
                <a:gridCol w="1609198">
                  <a:extLst>
                    <a:ext uri="{9D8B030D-6E8A-4147-A177-3AD203B41FA5}">
                      <a16:colId xmlns:a16="http://schemas.microsoft.com/office/drawing/2014/main" val="2883640048"/>
                    </a:ext>
                  </a:extLst>
                </a:gridCol>
                <a:gridCol w="1611163">
                  <a:extLst>
                    <a:ext uri="{9D8B030D-6E8A-4147-A177-3AD203B41FA5}">
                      <a16:colId xmlns:a16="http://schemas.microsoft.com/office/drawing/2014/main" val="1123245703"/>
                    </a:ext>
                  </a:extLst>
                </a:gridCol>
              </a:tblGrid>
              <a:tr h="164312">
                <a:tc>
                  <a:txBody>
                    <a:bodyPr/>
                    <a:lstStyle/>
                    <a:p>
                      <a:pPr algn="ctr"/>
                      <a:r>
                        <a:rPr kumimoji="1" lang="ja-JP" altLang="en-US" sz="1200" dirty="0" smtClean="0">
                          <a:solidFill>
                            <a:schemeClr val="bg1"/>
                          </a:solidFill>
                          <a:latin typeface="+mn-lt"/>
                        </a:rPr>
                        <a:t>オペレーション名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zh-TW" altLang="en-US" sz="1200" dirty="0" smtClean="0">
                          <a:solidFill>
                            <a:schemeClr val="bg1"/>
                          </a:solidFill>
                          <a:latin typeface="+mn-lt"/>
                        </a:rPr>
                        <a:t>実施予定日時</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73853">
                <a:tc>
                  <a:txBody>
                    <a:bodyPr/>
                    <a:lstStyle/>
                    <a:p>
                      <a:pPr algn="ctr"/>
                      <a:r>
                        <a:rPr kumimoji="1" lang="ja-JP" altLang="en-US" sz="1200" b="0" dirty="0" smtClean="0">
                          <a:solidFill>
                            <a:schemeClr val="tx1"/>
                          </a:solidFill>
                          <a:latin typeface="+mn-lt"/>
                        </a:rPr>
                        <a:t>オペレーション</a:t>
                      </a:r>
                      <a:r>
                        <a:rPr kumimoji="1" lang="en-US" altLang="ja-JP" sz="1200" b="0" dirty="0" smtClean="0">
                          <a:solidFill>
                            <a:schemeClr val="tx1"/>
                          </a:solidFill>
                          <a:latin typeface="+mn-lt"/>
                        </a:rPr>
                        <a:t>1</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smtClean="0">
                          <a:solidFill>
                            <a:schemeClr val="tx1"/>
                          </a:solidFill>
                          <a:latin typeface="+mn-lt"/>
                        </a:rPr>
                        <a:t>(</a:t>
                      </a:r>
                      <a:r>
                        <a:rPr kumimoji="1" lang="ja-JP" altLang="en-US" sz="1200" dirty="0" smtClean="0">
                          <a:solidFill>
                            <a:schemeClr val="tx1"/>
                          </a:solidFill>
                          <a:latin typeface="+mn-lt"/>
                        </a:rPr>
                        <a:t>任意の日時</a:t>
                      </a:r>
                      <a:r>
                        <a:rPr kumimoji="1" lang="en-US" altLang="ja-JP" sz="120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18" name="角丸四角形 17"/>
          <p:cNvSpPr/>
          <p:nvPr/>
        </p:nvSpPr>
        <p:spPr bwMode="auto">
          <a:xfrm>
            <a:off x="6887479" y="2357211"/>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作業名</a:t>
            </a:r>
            <a:r>
              <a:rPr lang="en-US" altLang="ja-JP" sz="900" b="1" dirty="0">
                <a:solidFill>
                  <a:srgbClr val="FF0000"/>
                </a:solidFill>
                <a:latin typeface="+mn-ea"/>
              </a:rPr>
              <a:t>(Operation)</a:t>
            </a:r>
            <a:r>
              <a:rPr lang="ja-JP" altLang="en-US" sz="900" b="1" dirty="0">
                <a:solidFill>
                  <a:srgbClr val="FF0000"/>
                </a:solidFill>
                <a:latin typeface="+mn-ea"/>
              </a:rPr>
              <a:t>の登録</a:t>
            </a:r>
          </a:p>
        </p:txBody>
      </p:sp>
      <p:sp>
        <p:nvSpPr>
          <p:cNvPr id="16" name="角丸四角形 15"/>
          <p:cNvSpPr/>
          <p:nvPr/>
        </p:nvSpPr>
        <p:spPr bwMode="auto">
          <a:xfrm>
            <a:off x="518221" y="3085594"/>
            <a:ext cx="813329" cy="199386"/>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7" name="円形吹き出し 16"/>
          <p:cNvSpPr/>
          <p:nvPr/>
        </p:nvSpPr>
        <p:spPr bwMode="auto">
          <a:xfrm>
            <a:off x="1703220" y="3011414"/>
            <a:ext cx="301542" cy="312200"/>
          </a:xfrm>
          <a:prstGeom prst="wedgeEllipseCallout">
            <a:avLst>
              <a:gd name="adj1" fmla="val -170705"/>
              <a:gd name="adj2" fmla="val -402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smtClean="0">
              <a:latin typeface="+mn-ea"/>
            </a:endParaRPr>
          </a:p>
        </p:txBody>
      </p:sp>
    </p:spTree>
    <p:extLst>
      <p:ext uri="{BB962C8B-B14F-4D97-AF65-F5344CB8AC3E}">
        <p14:creationId xmlns:p14="http://schemas.microsoft.com/office/powerpoint/2010/main" val="29172809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05010" y="2564880"/>
            <a:ext cx="6753987" cy="3355277"/>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4.3</a:t>
            </a:r>
            <a:r>
              <a:rPr lang="ja-JP" altLang="en-US" dirty="0" smtClean="0"/>
              <a:t> パラメータシート</a:t>
            </a:r>
            <a:r>
              <a:rPr lang="ja-JP" altLang="en-US" dirty="0"/>
              <a:t>にデータを</a:t>
            </a:r>
            <a:r>
              <a:rPr lang="ja-JP" altLang="en-US" dirty="0" smtClean="0"/>
              <a:t>登録</a:t>
            </a:r>
            <a:r>
              <a:rPr lang="en-US" altLang="ja-JP" dirty="0" smtClean="0"/>
              <a:t>(1/2)</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ja-JP" altLang="en-US" dirty="0"/>
              <a:t>インストールパッケージ一覧</a:t>
            </a:r>
            <a:r>
              <a:rPr lang="ja-JP" altLang="en-US" dirty="0" smtClean="0"/>
              <a:t>」</a:t>
            </a:r>
            <a:r>
              <a:rPr lang="ja-JP" altLang="en-US" dirty="0"/>
              <a:t>へ新規データを</a:t>
            </a:r>
            <a:r>
              <a:rPr lang="ja-JP" altLang="en-US" dirty="0" smtClean="0"/>
              <a:t>登録</a:t>
            </a:r>
            <a:endParaRPr lang="en-US" altLang="ja-JP" dirty="0"/>
          </a:p>
          <a:p>
            <a:pPr lvl="1"/>
            <a:r>
              <a:rPr lang="ja-JP" altLang="en-US" dirty="0"/>
              <a:t>次に実行前準備で用意したインストールパッケージ一覧</a:t>
            </a:r>
            <a:r>
              <a:rPr lang="en-US" altLang="ja-JP" dirty="0"/>
              <a:t>(</a:t>
            </a:r>
            <a:r>
              <a:rPr lang="ja-JP" altLang="en-US" dirty="0"/>
              <a:t>パラーメータシート</a:t>
            </a:r>
            <a:r>
              <a:rPr lang="en-US" altLang="ja-JP" dirty="0"/>
              <a:t>)</a:t>
            </a:r>
            <a:r>
              <a:rPr lang="ja-JP" altLang="en-US" dirty="0"/>
              <a:t>にデータを入力していきます</a:t>
            </a:r>
            <a:r>
              <a:rPr lang="ja-JP" altLang="en-US" dirty="0" smtClean="0"/>
              <a:t>。</a:t>
            </a:r>
            <a:endParaRPr lang="en-US" altLang="ja-JP" dirty="0" smtClean="0"/>
          </a:p>
          <a:p>
            <a:pPr marL="180000" lvl="1" indent="0">
              <a:buNone/>
            </a:pPr>
            <a:r>
              <a:rPr lang="ja-JP" altLang="en-US" dirty="0"/>
              <a:t> </a:t>
            </a:r>
            <a:r>
              <a:rPr lang="ja-JP" altLang="en-US" dirty="0" smtClean="0"/>
              <a:t>「入力用」</a:t>
            </a:r>
            <a:r>
              <a:rPr lang="ja-JP" altLang="en-US" dirty="0"/>
              <a:t>メニューグループ </a:t>
            </a:r>
            <a:r>
              <a:rPr lang="en-US" altLang="ja-JP" dirty="0" smtClean="0"/>
              <a:t>&gt;&gt;</a:t>
            </a:r>
            <a:r>
              <a:rPr lang="ja-JP" altLang="en-US" dirty="0" smtClean="0"/>
              <a:t>「</a:t>
            </a:r>
            <a:r>
              <a:rPr lang="ja-JP" altLang="en-US" dirty="0"/>
              <a:t>インストールパッケージ一覧」</a:t>
            </a:r>
            <a:r>
              <a:rPr lang="ja-JP" altLang="en-US" dirty="0" smtClean="0"/>
              <a:t>メニューをクリック。</a:t>
            </a:r>
            <a:endParaRPr lang="en-US" altLang="ja-JP" dirty="0" smtClean="0"/>
          </a:p>
          <a:p>
            <a:pPr marL="180000" lvl="1" indent="0">
              <a:buNone/>
            </a:pPr>
            <a:r>
              <a:rPr lang="ja-JP" altLang="en-US" dirty="0"/>
              <a:t> </a:t>
            </a:r>
            <a:r>
              <a:rPr lang="ja-JP" altLang="en-US" dirty="0" smtClean="0"/>
              <a:t>  各項目</a:t>
            </a:r>
            <a:r>
              <a:rPr lang="ja-JP" altLang="en-US" dirty="0"/>
              <a:t>へ入力、選択が完了したら登録をクリックして下さい</a:t>
            </a:r>
            <a:r>
              <a:rPr lang="ja-JP" altLang="en-US" dirty="0" smtClean="0"/>
              <a:t>。</a:t>
            </a:r>
            <a:endParaRPr lang="en-US" altLang="ja-JP" dirty="0"/>
          </a:p>
          <a:p>
            <a:pPr marL="180000" lvl="1" indent="0">
              <a:buNone/>
            </a:pPr>
            <a:r>
              <a:rPr lang="en-US" altLang="ja-JP" dirty="0" smtClean="0"/>
              <a:t>   </a:t>
            </a:r>
            <a:endParaRPr lang="ja-JP" altLang="en-US" dirty="0"/>
          </a:p>
        </p:txBody>
      </p:sp>
      <p:sp>
        <p:nvSpPr>
          <p:cNvPr id="24" name="角丸四角形 23"/>
          <p:cNvSpPr/>
          <p:nvPr/>
        </p:nvSpPr>
        <p:spPr bwMode="auto">
          <a:xfrm>
            <a:off x="899490" y="3602190"/>
            <a:ext cx="5844233" cy="696193"/>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6" name="角丸四角形 25"/>
          <p:cNvSpPr/>
          <p:nvPr/>
        </p:nvSpPr>
        <p:spPr bwMode="auto">
          <a:xfrm>
            <a:off x="1619590" y="4447681"/>
            <a:ext cx="792110" cy="195276"/>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3" name="角丸四角形 32"/>
          <p:cNvSpPr/>
          <p:nvPr/>
        </p:nvSpPr>
        <p:spPr bwMode="auto">
          <a:xfrm>
            <a:off x="323410" y="5003007"/>
            <a:ext cx="8281150" cy="998286"/>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a:solidFill>
                <a:srgbClr val="FF0000"/>
              </a:solidFill>
              <a:latin typeface="+mn-ea"/>
            </a:endParaRPr>
          </a:p>
        </p:txBody>
      </p:sp>
      <p:sp>
        <p:nvSpPr>
          <p:cNvPr id="34" name="円形吹き出し 33"/>
          <p:cNvSpPr/>
          <p:nvPr/>
        </p:nvSpPr>
        <p:spPr bwMode="auto">
          <a:xfrm>
            <a:off x="251400" y="4843054"/>
            <a:ext cx="301542" cy="275538"/>
          </a:xfrm>
          <a:prstGeom prst="wedgeEllipseCallout">
            <a:avLst>
              <a:gd name="adj1" fmla="val 165719"/>
              <a:gd name="adj2" fmla="val -38788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
        <p:nvSpPr>
          <p:cNvPr id="35" name="円形吹き出し 34"/>
          <p:cNvSpPr/>
          <p:nvPr/>
        </p:nvSpPr>
        <p:spPr bwMode="auto">
          <a:xfrm>
            <a:off x="2494361" y="4390595"/>
            <a:ext cx="301542" cy="303614"/>
          </a:xfrm>
          <a:prstGeom prst="wedgeEllipseCallout">
            <a:avLst>
              <a:gd name="adj1" fmla="val -85552"/>
              <a:gd name="adj2" fmla="val 80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21" name="正方形/長方形 20"/>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7" name="角丸四角形 26"/>
          <p:cNvSpPr/>
          <p:nvPr/>
        </p:nvSpPr>
        <p:spPr bwMode="auto">
          <a:xfrm>
            <a:off x="6887479" y="324408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2" name="角丸四角形 31"/>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6" name="角丸四角形 35"/>
          <p:cNvSpPr/>
          <p:nvPr/>
        </p:nvSpPr>
        <p:spPr bwMode="auto">
          <a:xfrm>
            <a:off x="6887345" y="2800236"/>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パラメータシートにデータを登録</a:t>
            </a:r>
          </a:p>
        </p:txBody>
      </p:sp>
      <p:sp>
        <p:nvSpPr>
          <p:cNvPr id="37" name="角丸四角形 36"/>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graphicFrame>
        <p:nvGraphicFramePr>
          <p:cNvPr id="38" name="表 37"/>
          <p:cNvGraphicFramePr>
            <a:graphicFrameLocks noGrp="1"/>
          </p:cNvGraphicFramePr>
          <p:nvPr>
            <p:extLst>
              <p:ext uri="{D42A27DB-BD31-4B8C-83A1-F6EECF244321}">
                <p14:modId xmlns:p14="http://schemas.microsoft.com/office/powerpoint/2010/main" val="252977602"/>
              </p:ext>
            </p:extLst>
          </p:nvPr>
        </p:nvGraphicFramePr>
        <p:xfrm>
          <a:off x="478511" y="5163073"/>
          <a:ext cx="7970948" cy="640080"/>
        </p:xfrm>
        <a:graphic>
          <a:graphicData uri="http://schemas.openxmlformats.org/drawingml/2006/table">
            <a:tbl>
              <a:tblPr firstRow="1" bandRow="1">
                <a:tableStyleId>{5C22544A-7EE6-4342-B048-85BDC9FD1C3A}</a:tableStyleId>
              </a:tblPr>
              <a:tblGrid>
                <a:gridCol w="1429119">
                  <a:extLst>
                    <a:ext uri="{9D8B030D-6E8A-4147-A177-3AD203B41FA5}">
                      <a16:colId xmlns:a16="http://schemas.microsoft.com/office/drawing/2014/main" val="2883640048"/>
                    </a:ext>
                  </a:extLst>
                </a:gridCol>
                <a:gridCol w="1656230">
                  <a:extLst>
                    <a:ext uri="{9D8B030D-6E8A-4147-A177-3AD203B41FA5}">
                      <a16:colId xmlns:a16="http://schemas.microsoft.com/office/drawing/2014/main" val="1123245703"/>
                    </a:ext>
                  </a:extLst>
                </a:gridCol>
                <a:gridCol w="1080150">
                  <a:extLst>
                    <a:ext uri="{9D8B030D-6E8A-4147-A177-3AD203B41FA5}">
                      <a16:colId xmlns:a16="http://schemas.microsoft.com/office/drawing/2014/main" val="3689501580"/>
                    </a:ext>
                  </a:extLst>
                </a:gridCol>
                <a:gridCol w="1512210">
                  <a:extLst>
                    <a:ext uri="{9D8B030D-6E8A-4147-A177-3AD203B41FA5}">
                      <a16:colId xmlns:a16="http://schemas.microsoft.com/office/drawing/2014/main" val="3190359237"/>
                    </a:ext>
                  </a:extLst>
                </a:gridCol>
                <a:gridCol w="792110">
                  <a:extLst>
                    <a:ext uri="{9D8B030D-6E8A-4147-A177-3AD203B41FA5}">
                      <a16:colId xmlns:a16="http://schemas.microsoft.com/office/drawing/2014/main" val="2564568463"/>
                    </a:ext>
                  </a:extLst>
                </a:gridCol>
                <a:gridCol w="720100">
                  <a:extLst>
                    <a:ext uri="{9D8B030D-6E8A-4147-A177-3AD203B41FA5}">
                      <a16:colId xmlns:a16="http://schemas.microsoft.com/office/drawing/2014/main" val="2202727908"/>
                    </a:ext>
                  </a:extLst>
                </a:gridCol>
                <a:gridCol w="781029">
                  <a:extLst>
                    <a:ext uri="{9D8B030D-6E8A-4147-A177-3AD203B41FA5}">
                      <a16:colId xmlns:a16="http://schemas.microsoft.com/office/drawing/2014/main" val="1839931078"/>
                    </a:ext>
                  </a:extLst>
                </a:gridCol>
              </a:tblGrid>
              <a:tr h="270834">
                <a:tc>
                  <a:txBody>
                    <a:bodyPr/>
                    <a:lstStyle/>
                    <a:p>
                      <a:pPr algn="ctr"/>
                      <a:r>
                        <a:rPr kumimoji="1" lang="ja-JP" altLang="en-US" sz="1200" dirty="0" smtClean="0">
                          <a:solidFill>
                            <a:schemeClr val="bg1"/>
                          </a:solidFill>
                          <a:latin typeface="+mn-lt"/>
                        </a:rPr>
                        <a:t>ホスト名</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オペレーション</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smtClean="0">
                          <a:solidFill>
                            <a:schemeClr val="bg1"/>
                          </a:solidFill>
                          <a:latin typeface="+mn-lt"/>
                        </a:rPr>
                        <a:t>httpd</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smtClean="0">
                          <a:solidFill>
                            <a:schemeClr val="bg1"/>
                          </a:solidFill>
                          <a:latin typeface="+mn-lt"/>
                        </a:rPr>
                        <a:t>mariadb</a:t>
                      </a:r>
                      <a:r>
                        <a:rPr kumimoji="1" lang="en-US" altLang="ja-JP" sz="1200" dirty="0" smtClean="0">
                          <a:solidFill>
                            <a:schemeClr val="bg1"/>
                          </a:solidFill>
                          <a:latin typeface="+mn-lt"/>
                        </a:rPr>
                        <a:t>-server</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smtClean="0">
                          <a:solidFill>
                            <a:schemeClr val="bg1"/>
                          </a:solidFill>
                          <a:latin typeface="+mn-lt"/>
                        </a:rPr>
                        <a:t>php</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smtClean="0">
                          <a:solidFill>
                            <a:schemeClr val="bg1"/>
                          </a:solidFill>
                          <a:latin typeface="+mn-lt"/>
                        </a:rPr>
                        <a:t>perl</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smtClean="0">
                          <a:solidFill>
                            <a:schemeClr val="bg1"/>
                          </a:solidFill>
                          <a:latin typeface="+mn-lt"/>
                        </a:rPr>
                        <a:t>python</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97918">
                <a:tc>
                  <a:txBody>
                    <a:bodyPr/>
                    <a:lstStyle/>
                    <a:p>
                      <a:pPr algn="ctr"/>
                      <a:r>
                        <a:rPr kumimoji="1" lang="en-US" altLang="ja-JP" sz="900" b="0" dirty="0" smtClean="0">
                          <a:solidFill>
                            <a:schemeClr val="tx1"/>
                          </a:solidFill>
                          <a:latin typeface="+mn-lt"/>
                        </a:rPr>
                        <a:t>(</a:t>
                      </a:r>
                      <a:r>
                        <a:rPr kumimoji="1" lang="ja-JP" altLang="en-US" sz="900" b="0" dirty="0" smtClean="0">
                          <a:solidFill>
                            <a:schemeClr val="tx1"/>
                          </a:solidFill>
                          <a:latin typeface="+mn-lt"/>
                        </a:rPr>
                        <a:t>機器登録で登録したホスト名</a:t>
                      </a:r>
                      <a:r>
                        <a:rPr kumimoji="1" lang="en-US" altLang="ja-JP" sz="900" b="0" dirty="0" smtClean="0">
                          <a:solidFill>
                            <a:schemeClr val="tx1"/>
                          </a:solidFill>
                          <a:latin typeface="+mn-lt"/>
                        </a:rPr>
                        <a:t>)</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900" dirty="0" smtClean="0">
                          <a:solidFill>
                            <a:schemeClr val="tx1"/>
                          </a:solidFill>
                          <a:latin typeface="+mn-lt"/>
                        </a:rPr>
                        <a:t>(</a:t>
                      </a:r>
                      <a:r>
                        <a:rPr kumimoji="1" lang="ja-JP" altLang="en-US" sz="900" dirty="0" smtClean="0">
                          <a:solidFill>
                            <a:schemeClr val="tx1"/>
                          </a:solidFill>
                          <a:latin typeface="+mn-lt"/>
                        </a:rPr>
                        <a:t>選択した実行予定日時</a:t>
                      </a:r>
                      <a:r>
                        <a:rPr kumimoji="1" lang="en-US" altLang="ja-JP" sz="900" dirty="0" smtClean="0">
                          <a:solidFill>
                            <a:schemeClr val="tx1"/>
                          </a:solidFill>
                          <a:latin typeface="+mn-lt"/>
                        </a:rPr>
                        <a:t>)_1:</a:t>
                      </a:r>
                      <a:r>
                        <a:rPr kumimoji="1" lang="ja-JP" altLang="en-US" sz="900" dirty="0" smtClean="0">
                          <a:solidFill>
                            <a:schemeClr val="tx1"/>
                          </a:solidFill>
                          <a:latin typeface="+mn-lt"/>
                        </a:rPr>
                        <a:t>オペレーション</a:t>
                      </a:r>
                      <a:r>
                        <a:rPr kumimoji="1" lang="en-US" altLang="ja-JP" sz="900" dirty="0" smtClean="0">
                          <a:solidFill>
                            <a:schemeClr val="tx1"/>
                          </a:solidFill>
                          <a:latin typeface="+mn-lt"/>
                        </a:rPr>
                        <a:t>1</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900" dirty="0" smtClean="0">
                          <a:solidFill>
                            <a:schemeClr val="tx1"/>
                          </a:solidFill>
                          <a:latin typeface="+mn-lt"/>
                        </a:rPr>
                        <a:t>Yes</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smtClean="0">
                          <a:solidFill>
                            <a:schemeClr val="tx1"/>
                          </a:solidFill>
                          <a:latin typeface="+mn-lt"/>
                        </a:rPr>
                        <a:t>Yes</a:t>
                      </a:r>
                      <a:endParaRPr kumimoji="1" lang="ja-JP" altLang="en-US" sz="9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smtClean="0">
                          <a:solidFill>
                            <a:schemeClr val="tx1"/>
                          </a:solidFill>
                          <a:latin typeface="+mn-lt"/>
                        </a:rPr>
                        <a:t>Yes</a:t>
                      </a:r>
                      <a:endParaRPr kumimoji="1" lang="ja-JP" altLang="en-US" sz="9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smtClean="0">
                          <a:solidFill>
                            <a:schemeClr val="tx1"/>
                          </a:solidFill>
                          <a:latin typeface="+mn-lt"/>
                        </a:rPr>
                        <a:t>Yes</a:t>
                      </a:r>
                      <a:endParaRPr kumimoji="1" lang="ja-JP" altLang="en-US" sz="9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16" name="角丸四角形 15"/>
          <p:cNvSpPr/>
          <p:nvPr/>
        </p:nvSpPr>
        <p:spPr bwMode="auto">
          <a:xfrm>
            <a:off x="105010" y="3167103"/>
            <a:ext cx="650460" cy="158921"/>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7" name="円形吹き出し 16"/>
          <p:cNvSpPr/>
          <p:nvPr/>
        </p:nvSpPr>
        <p:spPr bwMode="auto">
          <a:xfrm>
            <a:off x="853547" y="3054078"/>
            <a:ext cx="301542" cy="303614"/>
          </a:xfrm>
          <a:prstGeom prst="wedgeEllipseCallout">
            <a:avLst>
              <a:gd name="adj1" fmla="val -85552"/>
              <a:gd name="adj2" fmla="val 80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smtClean="0">
              <a:latin typeface="+mn-ea"/>
            </a:endParaRPr>
          </a:p>
        </p:txBody>
      </p:sp>
    </p:spTree>
    <p:extLst>
      <p:ext uri="{BB962C8B-B14F-4D97-AF65-F5344CB8AC3E}">
        <p14:creationId xmlns:p14="http://schemas.microsoft.com/office/powerpoint/2010/main" val="1028870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419635" y="1982617"/>
            <a:ext cx="6372000" cy="4038743"/>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4.3</a:t>
            </a:r>
            <a:r>
              <a:rPr lang="ja-JP" altLang="en-US" dirty="0" smtClean="0"/>
              <a:t> パラメータシート</a:t>
            </a:r>
            <a:r>
              <a:rPr lang="ja-JP" altLang="en-US" dirty="0"/>
              <a:t>にデータを</a:t>
            </a:r>
            <a:r>
              <a:rPr lang="ja-JP" altLang="en-US" dirty="0" smtClean="0"/>
              <a:t>登録</a:t>
            </a:r>
            <a:r>
              <a:rPr lang="en-US" altLang="ja-JP" dirty="0" smtClean="0"/>
              <a:t>(2/2)</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ja-JP" altLang="en-US" dirty="0"/>
              <a:t>インストールパッケージ一覧</a:t>
            </a:r>
            <a:r>
              <a:rPr lang="ja-JP" altLang="en-US" dirty="0" smtClean="0"/>
              <a:t>」への登録</a:t>
            </a:r>
            <a:endParaRPr lang="en-US" altLang="ja-JP" dirty="0"/>
          </a:p>
          <a:p>
            <a:pPr lvl="1"/>
            <a:r>
              <a:rPr lang="ja-JP" altLang="en-US" dirty="0" smtClean="0"/>
              <a:t>実行前準備の代入値</a:t>
            </a:r>
            <a:r>
              <a:rPr lang="ja-JP" altLang="en-US" dirty="0"/>
              <a:t>自動登録設定の時と</a:t>
            </a:r>
            <a:r>
              <a:rPr lang="ja-JP" altLang="en-US" dirty="0" smtClean="0"/>
              <a:t>同様、表示</a:t>
            </a:r>
            <a:r>
              <a:rPr lang="ja-JP" altLang="en-US" dirty="0"/>
              <a:t>フィルタを</a:t>
            </a:r>
            <a:r>
              <a:rPr lang="ja-JP" altLang="en-US" dirty="0" smtClean="0"/>
              <a:t>開き</a:t>
            </a:r>
            <a:endParaRPr lang="en-US" altLang="ja-JP" dirty="0" smtClean="0"/>
          </a:p>
          <a:p>
            <a:pPr marL="180000" lvl="1" indent="0">
              <a:buNone/>
            </a:pPr>
            <a:r>
              <a:rPr lang="en-US" altLang="ja-JP" dirty="0"/>
              <a:t> </a:t>
            </a:r>
            <a:r>
              <a:rPr lang="ja-JP" altLang="en-US" dirty="0" smtClean="0"/>
              <a:t>「</a:t>
            </a:r>
            <a:r>
              <a:rPr lang="ja-JP" altLang="en-US" dirty="0"/>
              <a:t>フィルタ」ボタンを</a:t>
            </a:r>
            <a:r>
              <a:rPr lang="ja-JP" altLang="en-US" dirty="0" smtClean="0"/>
              <a:t>クリックして登録</a:t>
            </a:r>
            <a:r>
              <a:rPr lang="ja-JP" altLang="en-US" dirty="0"/>
              <a:t>した</a:t>
            </a:r>
            <a:r>
              <a:rPr lang="ja-JP" altLang="en-US" dirty="0" smtClean="0"/>
              <a:t>データを確認してください。</a:t>
            </a:r>
            <a:endParaRPr lang="ja-JP" altLang="en-US" dirty="0"/>
          </a:p>
        </p:txBody>
      </p:sp>
      <p:sp>
        <p:nvSpPr>
          <p:cNvPr id="24" name="角丸四角形 23"/>
          <p:cNvSpPr/>
          <p:nvPr/>
        </p:nvSpPr>
        <p:spPr bwMode="auto">
          <a:xfrm>
            <a:off x="1259539" y="2647269"/>
            <a:ext cx="5328739" cy="21603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6" name="角丸四角形 25"/>
          <p:cNvSpPr/>
          <p:nvPr/>
        </p:nvSpPr>
        <p:spPr bwMode="auto">
          <a:xfrm>
            <a:off x="1294284" y="4383110"/>
            <a:ext cx="5256729" cy="54967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5" name="円形吹き出し 34"/>
          <p:cNvSpPr/>
          <p:nvPr/>
        </p:nvSpPr>
        <p:spPr bwMode="auto">
          <a:xfrm>
            <a:off x="771288" y="2603477"/>
            <a:ext cx="301542" cy="303614"/>
          </a:xfrm>
          <a:prstGeom prst="wedgeEllipseCallout">
            <a:avLst>
              <a:gd name="adj1" fmla="val 93636"/>
              <a:gd name="adj2" fmla="val 354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1</a:t>
            </a:r>
            <a:endParaRPr kumimoji="1" lang="ja-JP" altLang="en-US" sz="1400" b="1" dirty="0" smtClean="0">
              <a:latin typeface="+mn-ea"/>
            </a:endParaRPr>
          </a:p>
        </p:txBody>
      </p:sp>
      <p:sp>
        <p:nvSpPr>
          <p:cNvPr id="21" name="正方形/長方形 20"/>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7" name="角丸四角形 26"/>
          <p:cNvSpPr/>
          <p:nvPr/>
        </p:nvSpPr>
        <p:spPr bwMode="auto">
          <a:xfrm>
            <a:off x="6887479" y="324408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2" name="角丸四角形 31"/>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6" name="角丸四角形 35"/>
          <p:cNvSpPr/>
          <p:nvPr/>
        </p:nvSpPr>
        <p:spPr bwMode="auto">
          <a:xfrm>
            <a:off x="6887345" y="2800236"/>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パラメータシートにデータを登録</a:t>
            </a:r>
          </a:p>
        </p:txBody>
      </p:sp>
      <p:sp>
        <p:nvSpPr>
          <p:cNvPr id="37" name="角丸四角形 36"/>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8" name="角丸四角形 17"/>
          <p:cNvSpPr/>
          <p:nvPr/>
        </p:nvSpPr>
        <p:spPr bwMode="auto">
          <a:xfrm>
            <a:off x="1259539" y="3628181"/>
            <a:ext cx="864121" cy="21603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9" name="円形吹き出し 18"/>
          <p:cNvSpPr/>
          <p:nvPr/>
        </p:nvSpPr>
        <p:spPr bwMode="auto">
          <a:xfrm>
            <a:off x="820729" y="3567338"/>
            <a:ext cx="301542" cy="303614"/>
          </a:xfrm>
          <a:prstGeom prst="wedgeEllipseCallout">
            <a:avLst>
              <a:gd name="adj1" fmla="val 82609"/>
              <a:gd name="adj2" fmla="val 80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２</a:t>
            </a:r>
          </a:p>
        </p:txBody>
      </p:sp>
      <p:sp>
        <p:nvSpPr>
          <p:cNvPr id="20" name="円形吹き出し 19"/>
          <p:cNvSpPr/>
          <p:nvPr/>
        </p:nvSpPr>
        <p:spPr bwMode="auto">
          <a:xfrm>
            <a:off x="1619590" y="3994107"/>
            <a:ext cx="301542" cy="303614"/>
          </a:xfrm>
          <a:prstGeom prst="wedgeEllipseCallout">
            <a:avLst>
              <a:gd name="adj1" fmla="val -94"/>
              <a:gd name="adj2" fmla="val 7472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Tree>
    <p:extLst>
      <p:ext uri="{BB962C8B-B14F-4D97-AF65-F5344CB8AC3E}">
        <p14:creationId xmlns:p14="http://schemas.microsoft.com/office/powerpoint/2010/main" val="18430106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571760" y="2177267"/>
            <a:ext cx="5876925" cy="4348163"/>
          </a:xfrm>
          <a:prstGeom prst="rect">
            <a:avLst/>
          </a:prstGeom>
        </p:spPr>
      </p:pic>
      <p:pic>
        <p:nvPicPr>
          <p:cNvPr id="8" name="図 7"/>
          <p:cNvPicPr>
            <a:picLocks noChangeAspect="1"/>
          </p:cNvPicPr>
          <p:nvPr/>
        </p:nvPicPr>
        <p:blipFill>
          <a:blip r:embed="rId3"/>
          <a:stretch>
            <a:fillRect/>
          </a:stretch>
        </p:blipFill>
        <p:spPr>
          <a:xfrm>
            <a:off x="4867570" y="3913175"/>
            <a:ext cx="3529013" cy="2608898"/>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4.4</a:t>
            </a:r>
            <a:r>
              <a:rPr lang="ja-JP" altLang="en-US" dirty="0" smtClean="0"/>
              <a:t> ジョブフロー</a:t>
            </a:r>
            <a:r>
              <a:rPr lang="en-US" altLang="ja-JP" dirty="0"/>
              <a:t>(Conductor)</a:t>
            </a:r>
            <a:r>
              <a:rPr lang="ja-JP" altLang="en-US" dirty="0"/>
              <a:t>の</a:t>
            </a:r>
            <a:r>
              <a:rPr lang="ja-JP" altLang="en-US" dirty="0" smtClean="0"/>
              <a:t>実行</a:t>
            </a:r>
            <a:r>
              <a:rPr lang="en-US" altLang="ja-JP" dirty="0" smtClean="0"/>
              <a:t>(1/3)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en-US" altLang="ja-JP" dirty="0" smtClean="0"/>
              <a:t>Conductor</a:t>
            </a:r>
            <a:r>
              <a:rPr lang="ja-JP" altLang="en-US" dirty="0" smtClean="0"/>
              <a:t>の実行</a:t>
            </a:r>
            <a:endParaRPr lang="en-US" altLang="ja-JP" dirty="0"/>
          </a:p>
          <a:p>
            <a:pPr lvl="1"/>
            <a:r>
              <a:rPr lang="ja-JP" altLang="en-US" dirty="0" smtClean="0"/>
              <a:t>いよいよ実行を</a:t>
            </a:r>
            <a:r>
              <a:rPr lang="ja-JP" altLang="en-US" dirty="0"/>
              <a:t>行</a:t>
            </a:r>
            <a:r>
              <a:rPr lang="ja-JP" altLang="en-US" dirty="0" smtClean="0"/>
              <a:t>っていきます。</a:t>
            </a:r>
            <a:r>
              <a:rPr lang="en-US" altLang="ja-JP" dirty="0" smtClean="0"/>
              <a:t/>
            </a:r>
            <a:br>
              <a:rPr lang="en-US" altLang="ja-JP" dirty="0" smtClean="0"/>
            </a:br>
            <a:r>
              <a:rPr lang="ja-JP" altLang="en-US" dirty="0" smtClean="0"/>
              <a:t>「</a:t>
            </a:r>
            <a:r>
              <a:rPr lang="en-US" altLang="ja-JP" dirty="0" smtClean="0"/>
              <a:t>Conductor</a:t>
            </a:r>
            <a:r>
              <a:rPr lang="ja-JP" altLang="en-US" dirty="0" smtClean="0"/>
              <a:t>」</a:t>
            </a:r>
            <a:r>
              <a:rPr lang="ja-JP" altLang="en-US" dirty="0"/>
              <a:t>メニューグループ＞</a:t>
            </a:r>
            <a:r>
              <a:rPr lang="ja-JP" altLang="en-US" dirty="0" smtClean="0"/>
              <a:t>＞「</a:t>
            </a:r>
            <a:r>
              <a:rPr lang="en-US" altLang="ja-JP" dirty="0" smtClean="0"/>
              <a:t>Conductor</a:t>
            </a:r>
            <a:r>
              <a:rPr lang="ja-JP" altLang="en-US" dirty="0" smtClean="0"/>
              <a:t>作業実行」メニューを</a:t>
            </a:r>
            <a:r>
              <a:rPr lang="ja-JP" altLang="en-US" dirty="0"/>
              <a:t>クリック</a:t>
            </a:r>
            <a:r>
              <a:rPr lang="ja-JP" altLang="en-US" dirty="0" smtClean="0"/>
              <a:t>。</a:t>
            </a:r>
            <a:endParaRPr lang="en-US" altLang="ja-JP" dirty="0" smtClean="0"/>
          </a:p>
          <a:p>
            <a:pPr marL="180000" lvl="1" indent="0">
              <a:buNone/>
            </a:pPr>
            <a:r>
              <a:rPr lang="en-US" altLang="ja-JP" dirty="0" smtClean="0"/>
              <a:t>    </a:t>
            </a:r>
            <a:r>
              <a:rPr lang="ja-JP" altLang="en-US" dirty="0" smtClean="0"/>
              <a:t>実行する「</a:t>
            </a:r>
            <a:r>
              <a:rPr lang="en-US" altLang="ja-JP" dirty="0" smtClean="0">
                <a:latin typeface="+mn-ea"/>
              </a:rPr>
              <a:t>Conductor</a:t>
            </a:r>
            <a:r>
              <a:rPr lang="ja-JP" altLang="en-US" dirty="0" smtClean="0">
                <a:latin typeface="+mn-ea"/>
              </a:rPr>
              <a:t>」と</a:t>
            </a:r>
            <a:r>
              <a:rPr lang="ja-JP" altLang="en-US" dirty="0">
                <a:latin typeface="+mn-ea"/>
              </a:rPr>
              <a:t>「オペレーション」を選択</a:t>
            </a:r>
            <a:r>
              <a:rPr lang="ja-JP" altLang="en-US" dirty="0" smtClean="0">
                <a:latin typeface="+mn-ea"/>
              </a:rPr>
              <a:t>し</a:t>
            </a:r>
            <a:r>
              <a:rPr lang="ja-JP" altLang="en-US" dirty="0"/>
              <a:t>実行</a:t>
            </a:r>
            <a:r>
              <a:rPr lang="ja-JP" altLang="en-US" dirty="0" smtClean="0"/>
              <a:t>をクリックして下さい。</a:t>
            </a:r>
            <a:endParaRPr lang="en-US" altLang="ja-JP" dirty="0">
              <a:latin typeface="+mn-ea"/>
            </a:endParaRPr>
          </a:p>
        </p:txBody>
      </p:sp>
      <p:sp>
        <p:nvSpPr>
          <p:cNvPr id="34" name="角丸四角形 33"/>
          <p:cNvSpPr/>
          <p:nvPr/>
        </p:nvSpPr>
        <p:spPr bwMode="auto">
          <a:xfrm>
            <a:off x="1634830" y="3608605"/>
            <a:ext cx="3027429" cy="432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3" name="円形吹き出し 42"/>
          <p:cNvSpPr/>
          <p:nvPr/>
        </p:nvSpPr>
        <p:spPr bwMode="auto">
          <a:xfrm>
            <a:off x="4360717" y="3285654"/>
            <a:ext cx="301542" cy="275538"/>
          </a:xfrm>
          <a:prstGeom prst="wedgeEllipseCallout">
            <a:avLst>
              <a:gd name="adj1" fmla="val -2442"/>
              <a:gd name="adj2" fmla="val 7671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2</a:t>
            </a:r>
            <a:endParaRPr kumimoji="1" lang="ja-JP" altLang="en-US" sz="1400" b="1" dirty="0" smtClean="0">
              <a:latin typeface="+mn-ea"/>
            </a:endParaRPr>
          </a:p>
        </p:txBody>
      </p:sp>
      <p:sp>
        <p:nvSpPr>
          <p:cNvPr id="45" name="円形吹き出し 44"/>
          <p:cNvSpPr/>
          <p:nvPr/>
        </p:nvSpPr>
        <p:spPr bwMode="auto">
          <a:xfrm>
            <a:off x="4357288" y="4656762"/>
            <a:ext cx="301542" cy="275538"/>
          </a:xfrm>
          <a:prstGeom prst="wedgeEllipseCallout">
            <a:avLst>
              <a:gd name="adj1" fmla="val -2442"/>
              <a:gd name="adj2" fmla="val 7671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25" name="角丸四角形 24"/>
          <p:cNvSpPr/>
          <p:nvPr/>
        </p:nvSpPr>
        <p:spPr bwMode="auto">
          <a:xfrm>
            <a:off x="1634830" y="4989129"/>
            <a:ext cx="3024000" cy="482814"/>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0" name="角丸四角形 39"/>
          <p:cNvSpPr/>
          <p:nvPr/>
        </p:nvSpPr>
        <p:spPr bwMode="auto">
          <a:xfrm>
            <a:off x="5455093" y="6160092"/>
            <a:ext cx="432061" cy="1453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6" name="円形吹き出し 45"/>
          <p:cNvSpPr/>
          <p:nvPr/>
        </p:nvSpPr>
        <p:spPr bwMode="auto">
          <a:xfrm>
            <a:off x="5983975" y="6101027"/>
            <a:ext cx="301542" cy="275538"/>
          </a:xfrm>
          <a:prstGeom prst="wedgeEllipseCallout">
            <a:avLst>
              <a:gd name="adj1" fmla="val -78814"/>
              <a:gd name="adj2" fmla="val -194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smtClean="0">
              <a:latin typeface="+mn-ea"/>
            </a:endParaRPr>
          </a:p>
        </p:txBody>
      </p:sp>
      <p:sp>
        <p:nvSpPr>
          <p:cNvPr id="24" name="正方形/長方形 23"/>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3" name="角丸四角形 32"/>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9" name="角丸四角形 38"/>
          <p:cNvSpPr/>
          <p:nvPr/>
        </p:nvSpPr>
        <p:spPr bwMode="auto">
          <a:xfrm>
            <a:off x="6897132" y="3244083"/>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41" name="角丸四角形 40"/>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21" name="角丸四角形 20"/>
          <p:cNvSpPr/>
          <p:nvPr/>
        </p:nvSpPr>
        <p:spPr bwMode="auto">
          <a:xfrm>
            <a:off x="587794" y="3632032"/>
            <a:ext cx="841725" cy="229028"/>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2" name="円形吹き出し 21"/>
          <p:cNvSpPr/>
          <p:nvPr/>
        </p:nvSpPr>
        <p:spPr bwMode="auto">
          <a:xfrm>
            <a:off x="183597" y="3622827"/>
            <a:ext cx="301542" cy="275538"/>
          </a:xfrm>
          <a:prstGeom prst="wedgeEllipseCallout">
            <a:avLst>
              <a:gd name="adj1" fmla="val 88041"/>
              <a:gd name="adj2" fmla="val -357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Tree>
    <p:extLst>
      <p:ext uri="{BB962C8B-B14F-4D97-AF65-F5344CB8AC3E}">
        <p14:creationId xmlns:p14="http://schemas.microsoft.com/office/powerpoint/2010/main" val="14729765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179512" y="2086422"/>
            <a:ext cx="6394133" cy="3117056"/>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4.4 </a:t>
            </a:r>
            <a:r>
              <a:rPr lang="ja-JP" altLang="en-US" dirty="0" smtClean="0"/>
              <a:t>ジョブフロー</a:t>
            </a:r>
            <a:r>
              <a:rPr lang="en-US" altLang="ja-JP" dirty="0"/>
              <a:t>(Conductor)</a:t>
            </a:r>
            <a:r>
              <a:rPr lang="ja-JP" altLang="en-US" dirty="0"/>
              <a:t>の実行</a:t>
            </a:r>
            <a:r>
              <a:rPr lang="en-US" altLang="ja-JP" dirty="0" smtClean="0"/>
              <a:t>(2/3)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実行</a:t>
            </a:r>
            <a:r>
              <a:rPr lang="ja-JP" altLang="en-US" dirty="0" smtClean="0"/>
              <a:t>結果確認</a:t>
            </a:r>
            <a:endParaRPr lang="en-US" altLang="ja-JP" dirty="0"/>
          </a:p>
          <a:p>
            <a:pPr lvl="1"/>
            <a:r>
              <a:rPr lang="ja-JP" altLang="en-US" dirty="0" smtClean="0"/>
              <a:t>実行</a:t>
            </a:r>
            <a:r>
              <a:rPr lang="ja-JP" altLang="en-US" dirty="0"/>
              <a:t>すると「</a:t>
            </a:r>
            <a:r>
              <a:rPr lang="en-US" altLang="ja-JP" dirty="0"/>
              <a:t>Conductor</a:t>
            </a:r>
            <a:r>
              <a:rPr lang="ja-JP" altLang="en-US" dirty="0" smtClean="0"/>
              <a:t>作業</a:t>
            </a:r>
            <a:r>
              <a:rPr lang="ja-JP" altLang="en-US" dirty="0"/>
              <a:t>確認</a:t>
            </a:r>
            <a:r>
              <a:rPr lang="ja-JP" altLang="en-US" dirty="0" smtClean="0"/>
              <a:t>」</a:t>
            </a:r>
            <a:r>
              <a:rPr lang="ja-JP" altLang="en-US" dirty="0"/>
              <a:t>メニュー</a:t>
            </a:r>
            <a:r>
              <a:rPr lang="ja-JP" altLang="en-US" dirty="0" smtClean="0"/>
              <a:t>画面</a:t>
            </a:r>
            <a:r>
              <a:rPr lang="ja-JP" altLang="en-US" dirty="0"/>
              <a:t>に</a:t>
            </a:r>
            <a:r>
              <a:rPr lang="ja-JP" altLang="en-US" dirty="0" smtClean="0"/>
              <a:t>切替わり、</a:t>
            </a:r>
            <a:r>
              <a:rPr lang="en-US" altLang="ja-JP" dirty="0" smtClean="0"/>
              <a:t/>
            </a:r>
            <a:br>
              <a:rPr lang="en-US" altLang="ja-JP" dirty="0" smtClean="0"/>
            </a:br>
            <a:r>
              <a:rPr lang="ja-JP" altLang="en-US" dirty="0" smtClean="0"/>
              <a:t>実行ステータスやログが表示されます。</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8" name="角丸四角形 37"/>
          <p:cNvSpPr/>
          <p:nvPr/>
        </p:nvSpPr>
        <p:spPr bwMode="auto">
          <a:xfrm>
            <a:off x="6897132" y="3244083"/>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40" name="角丸四角形 39"/>
          <p:cNvSpPr/>
          <p:nvPr/>
        </p:nvSpPr>
        <p:spPr bwMode="auto">
          <a:xfrm>
            <a:off x="6911513" y="5157240"/>
            <a:ext cx="2052000" cy="1239515"/>
          </a:xfrm>
          <a:prstGeom prst="roundRect">
            <a:avLst/>
          </a:prstGeom>
          <a:solidFill>
            <a:schemeClr val="bg1"/>
          </a:solidFill>
          <a:ln w="1905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実行ステータスやログを</a:t>
            </a:r>
            <a:endParaRPr lang="en-US" altLang="ja-JP" sz="1200" dirty="0" smtClean="0">
              <a:latin typeface="+mn-ea"/>
            </a:endParaRPr>
          </a:p>
          <a:p>
            <a:pPr algn="ctr"/>
            <a:r>
              <a:rPr lang="ja-JP" altLang="en-US" sz="1200" dirty="0">
                <a:latin typeface="+mn-ea"/>
              </a:rPr>
              <a:t>リアルタイム</a:t>
            </a:r>
            <a:r>
              <a:rPr lang="ja-JP" altLang="en-US" sz="1200" dirty="0" smtClean="0">
                <a:latin typeface="+mn-ea"/>
              </a:rPr>
              <a:t>で</a:t>
            </a:r>
            <a:endParaRPr lang="en-US" altLang="ja-JP" sz="1200" dirty="0" smtClean="0">
              <a:latin typeface="+mn-ea"/>
            </a:endParaRPr>
          </a:p>
          <a:p>
            <a:pPr algn="ctr"/>
            <a:r>
              <a:rPr lang="ja-JP" altLang="en-US" sz="1200" dirty="0" smtClean="0">
                <a:latin typeface="+mn-ea"/>
              </a:rPr>
              <a:t>確認</a:t>
            </a:r>
            <a:r>
              <a:rPr lang="ja-JP" altLang="en-US" sz="1200" dirty="0">
                <a:latin typeface="+mn-ea"/>
              </a:rPr>
              <a:t>可能</a:t>
            </a:r>
            <a:r>
              <a:rPr lang="ja-JP" altLang="en-US" sz="1200" dirty="0" smtClean="0">
                <a:latin typeface="+mn-ea"/>
              </a:rPr>
              <a:t>です</a:t>
            </a:r>
            <a:r>
              <a:rPr lang="ja-JP" altLang="en-US" sz="1200" dirty="0">
                <a:latin typeface="+mn-ea"/>
              </a:rPr>
              <a:t>。</a:t>
            </a:r>
            <a:endParaRPr lang="en-US" altLang="ja-JP" sz="1200" dirty="0" smtClean="0">
              <a:latin typeface="+mn-ea"/>
            </a:endParaRPr>
          </a:p>
        </p:txBody>
      </p:sp>
      <p:sp>
        <p:nvSpPr>
          <p:cNvPr id="14" name="円形吹き出し 13"/>
          <p:cNvSpPr/>
          <p:nvPr/>
        </p:nvSpPr>
        <p:spPr bwMode="auto">
          <a:xfrm>
            <a:off x="6631568" y="4933478"/>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11784503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smtClean="0"/>
              <a:t>1.</a:t>
            </a:r>
            <a:r>
              <a:rPr lang="ja-JP" altLang="en-US" dirty="0" smtClean="0"/>
              <a:t>　</a:t>
            </a:r>
            <a:r>
              <a:rPr lang="ja-JP" altLang="en-US" dirty="0"/>
              <a:t>はじめに</a:t>
            </a:r>
            <a:endParaRPr kumimoji="1" lang="ja-JP" altLang="en-US" dirty="0"/>
          </a:p>
        </p:txBody>
      </p:sp>
    </p:spTree>
    <p:extLst>
      <p:ext uri="{BB962C8B-B14F-4D97-AF65-F5344CB8AC3E}">
        <p14:creationId xmlns:p14="http://schemas.microsoft.com/office/powerpoint/2010/main" val="35788181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normAutofit/>
          </a:bodyPr>
          <a:lstStyle/>
          <a:p>
            <a:r>
              <a:rPr lang="en-US" altLang="ja-JP" dirty="0" smtClean="0"/>
              <a:t>4.4 </a:t>
            </a:r>
            <a:r>
              <a:rPr lang="ja-JP" altLang="en-US" dirty="0" smtClean="0"/>
              <a:t>ジョブフロー</a:t>
            </a:r>
            <a:r>
              <a:rPr lang="en-US" altLang="ja-JP" dirty="0"/>
              <a:t>(Conductor)</a:t>
            </a:r>
            <a:r>
              <a:rPr lang="ja-JP" altLang="en-US" dirty="0"/>
              <a:t>の実行</a:t>
            </a:r>
            <a:r>
              <a:rPr lang="en-US" altLang="ja-JP" dirty="0" smtClean="0"/>
              <a:t>(3/3)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実行</a:t>
            </a:r>
            <a:r>
              <a:rPr lang="ja-JP" altLang="en-US" dirty="0" smtClean="0"/>
              <a:t>結果確認</a:t>
            </a:r>
            <a:endParaRPr lang="en-US" altLang="ja-JP" dirty="0"/>
          </a:p>
          <a:p>
            <a:pPr lvl="1"/>
            <a:r>
              <a:rPr lang="ja-JP" altLang="en-US" dirty="0"/>
              <a:t>ジョブ</a:t>
            </a:r>
            <a:r>
              <a:rPr lang="en-US" altLang="ja-JP" dirty="0"/>
              <a:t>(Movement)</a:t>
            </a:r>
            <a:r>
              <a:rPr lang="ja-JP" altLang="en-US" dirty="0"/>
              <a:t>を選択し、</a:t>
            </a:r>
            <a:r>
              <a:rPr lang="en-US" altLang="ja-JP" dirty="0"/>
              <a:t>Done</a:t>
            </a:r>
            <a:r>
              <a:rPr lang="ja-JP" altLang="en-US" dirty="0"/>
              <a:t>のアイコンまたは右側の</a:t>
            </a:r>
            <a:r>
              <a:rPr lang="en-US" altLang="ja-JP" dirty="0"/>
              <a:t>Operation status</a:t>
            </a:r>
            <a:r>
              <a:rPr lang="ja-JP" altLang="en-US" dirty="0"/>
              <a:t>をクリックすると</a:t>
            </a:r>
            <a:r>
              <a:rPr lang="ja-JP" altLang="en-US" dirty="0" smtClean="0"/>
              <a:t>詳細が表示されま</a:t>
            </a:r>
            <a:r>
              <a:rPr lang="ja-JP" altLang="en-US" dirty="0"/>
              <a:t>す</a:t>
            </a:r>
            <a:r>
              <a:rPr lang="ja-JP" altLang="en-US" dirty="0" smtClean="0"/>
              <a:t>。</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8" name="角丸四角形 37"/>
          <p:cNvSpPr/>
          <p:nvPr/>
        </p:nvSpPr>
        <p:spPr bwMode="auto">
          <a:xfrm>
            <a:off x="6897132" y="3244083"/>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pic>
        <p:nvPicPr>
          <p:cNvPr id="5" name="図 4"/>
          <p:cNvPicPr>
            <a:picLocks noChangeAspect="1"/>
          </p:cNvPicPr>
          <p:nvPr/>
        </p:nvPicPr>
        <p:blipFill>
          <a:blip r:embed="rId2"/>
          <a:stretch>
            <a:fillRect/>
          </a:stretch>
        </p:blipFill>
        <p:spPr>
          <a:xfrm>
            <a:off x="159133" y="1865654"/>
            <a:ext cx="6397466" cy="3123724"/>
          </a:xfrm>
          <a:prstGeom prst="rect">
            <a:avLst/>
          </a:prstGeom>
        </p:spPr>
      </p:pic>
      <p:pic>
        <p:nvPicPr>
          <p:cNvPr id="6" name="図 5"/>
          <p:cNvPicPr>
            <a:picLocks noChangeAspect="1"/>
          </p:cNvPicPr>
          <p:nvPr/>
        </p:nvPicPr>
        <p:blipFill>
          <a:blip r:embed="rId3"/>
          <a:stretch>
            <a:fillRect/>
          </a:stretch>
        </p:blipFill>
        <p:spPr>
          <a:xfrm>
            <a:off x="3923910" y="3446758"/>
            <a:ext cx="2477392" cy="3085240"/>
          </a:xfrm>
          <a:prstGeom prst="rect">
            <a:avLst/>
          </a:prstGeom>
        </p:spPr>
      </p:pic>
      <p:sp>
        <p:nvSpPr>
          <p:cNvPr id="11" name="角丸四角形 10"/>
          <p:cNvSpPr/>
          <p:nvPr/>
        </p:nvSpPr>
        <p:spPr bwMode="auto">
          <a:xfrm>
            <a:off x="2411700" y="3068951"/>
            <a:ext cx="1152160" cy="321738"/>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2" name="角丸四角形 11"/>
          <p:cNvSpPr/>
          <p:nvPr/>
        </p:nvSpPr>
        <p:spPr bwMode="auto">
          <a:xfrm>
            <a:off x="5796048" y="2924929"/>
            <a:ext cx="432182" cy="148379"/>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4" name="角丸四角形 13"/>
          <p:cNvSpPr/>
          <p:nvPr/>
        </p:nvSpPr>
        <p:spPr bwMode="auto">
          <a:xfrm>
            <a:off x="2656849" y="2777384"/>
            <a:ext cx="597274" cy="246101"/>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選択</a:t>
            </a:r>
            <a:endParaRPr lang="en-US" altLang="ja-JP" sz="1200" dirty="0">
              <a:latin typeface="+mn-ea"/>
            </a:endParaRPr>
          </a:p>
        </p:txBody>
      </p:sp>
      <p:sp>
        <p:nvSpPr>
          <p:cNvPr id="13" name="円形吹き出し 12"/>
          <p:cNvSpPr/>
          <p:nvPr/>
        </p:nvSpPr>
        <p:spPr bwMode="auto">
          <a:xfrm>
            <a:off x="2470073" y="2616882"/>
            <a:ext cx="301542" cy="275538"/>
          </a:xfrm>
          <a:prstGeom prst="wedgeEllipseCallout">
            <a:avLst>
              <a:gd name="adj1" fmla="val 315"/>
              <a:gd name="adj2" fmla="val 11895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cxnSp>
        <p:nvCxnSpPr>
          <p:cNvPr id="15" name="直線矢印コネクタ 14"/>
          <p:cNvCxnSpPr/>
          <p:nvPr/>
        </p:nvCxnSpPr>
        <p:spPr>
          <a:xfrm>
            <a:off x="2793346" y="3390689"/>
            <a:ext cx="1778167" cy="551885"/>
          </a:xfrm>
          <a:prstGeom prst="straightConnector1">
            <a:avLst/>
          </a:prstGeom>
          <a:ln w="38100">
            <a:solidFill>
              <a:srgbClr val="FF0000"/>
            </a:solidFill>
            <a:tailEnd type="arrow"/>
          </a:ln>
          <a:effectLst>
            <a:glow rad="63500">
              <a:schemeClr val="bg1">
                <a:alpha val="80000"/>
              </a:schemeClr>
            </a:glow>
          </a:effectLst>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5510799" y="3129377"/>
            <a:ext cx="432062" cy="729079"/>
          </a:xfrm>
          <a:prstGeom prst="straightConnector1">
            <a:avLst/>
          </a:prstGeom>
          <a:ln w="38100">
            <a:solidFill>
              <a:srgbClr val="FF0000"/>
            </a:solidFill>
            <a:tailEnd type="arrow"/>
          </a:ln>
          <a:effectLst>
            <a:glow rad="63500">
              <a:schemeClr val="bg1">
                <a:alpha val="8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53250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normAutofit/>
          </a:bodyPr>
          <a:lstStyle/>
          <a:p>
            <a:r>
              <a:rPr lang="en-US" altLang="ja-JP" dirty="0" smtClean="0"/>
              <a:t>4.5</a:t>
            </a:r>
            <a:r>
              <a:rPr lang="ja-JP" altLang="en-US" dirty="0" smtClean="0"/>
              <a:t> 実行結果の確認</a:t>
            </a:r>
            <a:r>
              <a:rPr lang="en-US" altLang="ja-JP" dirty="0" smtClean="0"/>
              <a:t>(1/3)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実行</a:t>
            </a:r>
            <a:r>
              <a:rPr lang="ja-JP" altLang="en-US" dirty="0" smtClean="0"/>
              <a:t>ログの確認</a:t>
            </a:r>
            <a:endParaRPr lang="en-US" altLang="ja-JP" dirty="0"/>
          </a:p>
          <a:p>
            <a:pPr lvl="1"/>
            <a:r>
              <a:rPr lang="ja-JP" altLang="en-US" dirty="0" smtClean="0"/>
              <a:t>詳細画面の進行</a:t>
            </a:r>
            <a:r>
              <a:rPr lang="ja-JP" altLang="en-US" dirty="0"/>
              <a:t>状況</a:t>
            </a:r>
            <a:r>
              <a:rPr lang="en-US" altLang="ja-JP" dirty="0"/>
              <a:t>(</a:t>
            </a:r>
            <a:r>
              <a:rPr lang="ja-JP" altLang="en-US" dirty="0"/>
              <a:t>実行ログ</a:t>
            </a:r>
            <a:r>
              <a:rPr lang="en-US" altLang="ja-JP" dirty="0"/>
              <a:t>)</a:t>
            </a:r>
            <a:r>
              <a:rPr lang="ja-JP" altLang="en-US" dirty="0"/>
              <a:t>で</a:t>
            </a:r>
            <a:r>
              <a:rPr lang="en-US" altLang="ja-JP" dirty="0"/>
              <a:t>Ansible</a:t>
            </a:r>
            <a:r>
              <a:rPr lang="ja-JP" altLang="en-US" dirty="0"/>
              <a:t>の実行ログを</a:t>
            </a:r>
            <a:r>
              <a:rPr lang="ja-JP" altLang="en-US" dirty="0" smtClean="0"/>
              <a:t>確認していきます。</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91138" y="3247846"/>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4" name="角丸四角形 13"/>
          <p:cNvSpPr/>
          <p:nvPr/>
        </p:nvSpPr>
        <p:spPr bwMode="auto">
          <a:xfrm>
            <a:off x="6887344" y="3695045"/>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solidFill>
                  <a:srgbClr val="FF0000"/>
                </a:solidFill>
                <a:latin typeface="+mn-ea"/>
              </a:rPr>
              <a:t>実行結果の確認</a:t>
            </a:r>
            <a:endParaRPr lang="ja-JP" altLang="en-US" sz="900" b="1" dirty="0">
              <a:solidFill>
                <a:srgbClr val="FF0000"/>
              </a:solidFill>
              <a:latin typeface="+mn-ea"/>
            </a:endParaRPr>
          </a:p>
        </p:txBody>
      </p:sp>
      <p:pic>
        <p:nvPicPr>
          <p:cNvPr id="6" name="図 5"/>
          <p:cNvPicPr>
            <a:picLocks noChangeAspect="1"/>
          </p:cNvPicPr>
          <p:nvPr/>
        </p:nvPicPr>
        <p:blipFill>
          <a:blip r:embed="rId2"/>
          <a:stretch>
            <a:fillRect/>
          </a:stretch>
        </p:blipFill>
        <p:spPr>
          <a:xfrm>
            <a:off x="258209" y="1898641"/>
            <a:ext cx="6417469" cy="4326541"/>
          </a:xfrm>
          <a:prstGeom prst="rect">
            <a:avLst/>
          </a:prstGeom>
        </p:spPr>
      </p:pic>
      <p:sp>
        <p:nvSpPr>
          <p:cNvPr id="22" name="角丸四角形 21"/>
          <p:cNvSpPr/>
          <p:nvPr/>
        </p:nvSpPr>
        <p:spPr bwMode="auto">
          <a:xfrm>
            <a:off x="1115520" y="2996940"/>
            <a:ext cx="5519462" cy="2304319"/>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Tree>
    <p:extLst>
      <p:ext uri="{BB962C8B-B14F-4D97-AF65-F5344CB8AC3E}">
        <p14:creationId xmlns:p14="http://schemas.microsoft.com/office/powerpoint/2010/main" val="3020036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normAutofit/>
          </a:bodyPr>
          <a:lstStyle/>
          <a:p>
            <a:r>
              <a:rPr lang="en-US" altLang="ja-JP" dirty="0" smtClean="0"/>
              <a:t>4.5</a:t>
            </a:r>
            <a:r>
              <a:rPr lang="ja-JP" altLang="en-US" dirty="0" smtClean="0"/>
              <a:t> 実行結果の確認</a:t>
            </a:r>
            <a:r>
              <a:rPr lang="en-US" altLang="ja-JP" dirty="0" smtClean="0"/>
              <a:t>(2/3)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実行ログの</a:t>
            </a:r>
            <a:r>
              <a:rPr lang="ja-JP" altLang="en-US" dirty="0" smtClean="0"/>
              <a:t>確認</a:t>
            </a:r>
            <a:endParaRPr lang="en-US" altLang="ja-JP" dirty="0"/>
          </a:p>
          <a:p>
            <a:pPr lvl="1"/>
            <a:r>
              <a:rPr lang="en-US" altLang="ja-JP" dirty="0" err="1" smtClean="0"/>
              <a:t>httpd,php,perl,python</a:t>
            </a:r>
            <a:r>
              <a:rPr lang="ja-JP" altLang="en-US" dirty="0" smtClean="0"/>
              <a:t>をインストールされているか実行ログから確認して下さい。</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91138" y="3247846"/>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4" name="角丸四角形 13"/>
          <p:cNvSpPr/>
          <p:nvPr/>
        </p:nvSpPr>
        <p:spPr bwMode="auto">
          <a:xfrm>
            <a:off x="6887344" y="3695045"/>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solidFill>
                  <a:srgbClr val="FF0000"/>
                </a:solidFill>
                <a:latin typeface="+mn-ea"/>
              </a:rPr>
              <a:t>実行結果の確認</a:t>
            </a:r>
            <a:endParaRPr lang="ja-JP" altLang="en-US" sz="900" b="1" dirty="0">
              <a:solidFill>
                <a:srgbClr val="FF0000"/>
              </a:solidFill>
              <a:latin typeface="+mn-ea"/>
            </a:endParaRPr>
          </a:p>
        </p:txBody>
      </p:sp>
      <p:sp>
        <p:nvSpPr>
          <p:cNvPr id="11" name="テキスト ボックス 10"/>
          <p:cNvSpPr txBox="1"/>
          <p:nvPr/>
        </p:nvSpPr>
        <p:spPr>
          <a:xfrm>
            <a:off x="275788" y="2003686"/>
            <a:ext cx="6336758" cy="3382718"/>
          </a:xfrm>
          <a:prstGeom prst="rect">
            <a:avLst/>
          </a:prstGeom>
          <a:solidFill>
            <a:srgbClr val="FFFFCC"/>
          </a:solidFill>
        </p:spPr>
        <p:txBody>
          <a:bodyPr wrap="square" rtlCol="0">
            <a:noAutofit/>
          </a:bodyPr>
          <a:lstStyle/>
          <a:p>
            <a:r>
              <a:rPr lang="en-US" altLang="ja-JP" sz="1200" dirty="0"/>
              <a:t>Installed:</a:t>
            </a:r>
          </a:p>
          <a:p>
            <a:r>
              <a:rPr lang="en-US" altLang="ja-JP" sz="1200" dirty="0"/>
              <a:t>  httpd.x86_64 0:2.4.6-97.el7.centos         php.x86_64 0:5.4.16-48.el7        </a:t>
            </a:r>
          </a:p>
          <a:p>
            <a:endParaRPr lang="en-US" altLang="ja-JP" sz="1200" dirty="0"/>
          </a:p>
          <a:p>
            <a:r>
              <a:rPr lang="en-US" altLang="ja-JP" sz="1200" dirty="0"/>
              <a:t>Dependency Installed:</a:t>
            </a:r>
          </a:p>
          <a:p>
            <a:r>
              <a:rPr lang="en-US" altLang="ja-JP" sz="1200" dirty="0"/>
              <a:t>  httpd-tools.x86_64 0:2.4.6-97.el7.centos    libzip.x86_64 0:0.10.1-8.el7     </a:t>
            </a:r>
          </a:p>
          <a:p>
            <a:r>
              <a:rPr lang="en-US" altLang="ja-JP" sz="1200" dirty="0"/>
              <a:t>  </a:t>
            </a:r>
            <a:r>
              <a:rPr lang="en-US" altLang="ja-JP" sz="1200" dirty="0" err="1"/>
              <a:t>mailcap.noarch</a:t>
            </a:r>
            <a:r>
              <a:rPr lang="en-US" altLang="ja-JP" sz="1200" dirty="0"/>
              <a:t> 0:2.1.41-2.el7               php-cli.x86_64 0:5.4.16-48.el7   </a:t>
            </a:r>
          </a:p>
          <a:p>
            <a:r>
              <a:rPr lang="en-US" altLang="ja-JP" sz="1200" dirty="0"/>
              <a:t>  php-common.x86_64 0:5.4.16-48.el7          </a:t>
            </a:r>
          </a:p>
          <a:p>
            <a:endParaRPr lang="en-US" altLang="ja-JP" sz="1200" dirty="0"/>
          </a:p>
          <a:p>
            <a:r>
              <a:rPr lang="en-US" altLang="ja-JP" sz="1200" dirty="0"/>
              <a:t>Updated:</a:t>
            </a:r>
          </a:p>
          <a:p>
            <a:r>
              <a:rPr lang="en-US" altLang="ja-JP" sz="1200" dirty="0"/>
              <a:t>  perl.x86_64 4:5.16.3-299.el7_9          python.x86_64 0:2.7.5-90.el7         </a:t>
            </a:r>
          </a:p>
          <a:p>
            <a:endParaRPr lang="en-US" altLang="ja-JP" sz="1200" dirty="0"/>
          </a:p>
          <a:p>
            <a:r>
              <a:rPr lang="en-US" altLang="ja-JP" sz="1200" dirty="0"/>
              <a:t>Dependency Updated:</a:t>
            </a:r>
          </a:p>
          <a:p>
            <a:r>
              <a:rPr lang="en-US" altLang="ja-JP" sz="1200" dirty="0"/>
              <a:t>  perl-libs.x86_64 4:5.16.3-299.el7_9     python-libs.x86_64 0:2.7.5-90.el7    </a:t>
            </a:r>
          </a:p>
          <a:p>
            <a:endParaRPr lang="en-US" altLang="ja-JP" sz="1200" dirty="0"/>
          </a:p>
          <a:p>
            <a:r>
              <a:rPr lang="en-US" altLang="ja-JP" sz="1200" dirty="0"/>
              <a:t>Complete!</a:t>
            </a:r>
          </a:p>
          <a:p>
            <a:r>
              <a:rPr lang="en-US" altLang="ja-JP" sz="1200" dirty="0"/>
              <a:t>"</a:t>
            </a:r>
          </a:p>
          <a:p>
            <a:r>
              <a:rPr lang="en-US" altLang="ja-JP" sz="1200" dirty="0"/>
              <a:t>    </a:t>
            </a:r>
            <a:r>
              <a:rPr lang="en-US" altLang="ja-JP" sz="1200" dirty="0" smtClean="0"/>
              <a:t>]</a:t>
            </a:r>
            <a:endParaRPr lang="en-US" altLang="ja-JP" sz="1200" dirty="0"/>
          </a:p>
          <a:p>
            <a:r>
              <a:rPr lang="en-US" altLang="ja-JP" sz="1200" dirty="0"/>
              <a:t>}</a:t>
            </a:r>
            <a:endParaRPr kumimoji="1" lang="ja-JP" altLang="en-US" sz="1200" dirty="0"/>
          </a:p>
        </p:txBody>
      </p:sp>
      <p:sp>
        <p:nvSpPr>
          <p:cNvPr id="12" name="テキスト ボックス 11"/>
          <p:cNvSpPr txBox="1"/>
          <p:nvPr/>
        </p:nvSpPr>
        <p:spPr>
          <a:xfrm>
            <a:off x="252263" y="1749770"/>
            <a:ext cx="1793834" cy="253916"/>
          </a:xfrm>
          <a:prstGeom prst="rect">
            <a:avLst/>
          </a:prstGeom>
          <a:noFill/>
        </p:spPr>
        <p:txBody>
          <a:bodyPr wrap="square" rtlCol="0">
            <a:spAutoFit/>
          </a:bodyPr>
          <a:lstStyle/>
          <a:p>
            <a:r>
              <a:rPr lang="ja-JP" altLang="en-US" sz="1050" dirty="0"/>
              <a:t>進行状況</a:t>
            </a:r>
            <a:r>
              <a:rPr lang="en-US" altLang="ja-JP" sz="1050" dirty="0"/>
              <a:t>(</a:t>
            </a:r>
            <a:r>
              <a:rPr lang="ja-JP" altLang="en-US" sz="1050" dirty="0"/>
              <a:t>実行ログ</a:t>
            </a:r>
            <a:r>
              <a:rPr lang="en-US" altLang="ja-JP" sz="1050" dirty="0"/>
              <a:t>)</a:t>
            </a:r>
            <a:r>
              <a:rPr lang="ja-JP" altLang="en-US" sz="1050" dirty="0"/>
              <a:t>の一部</a:t>
            </a:r>
            <a:endParaRPr kumimoji="1" lang="ja-JP" altLang="en-US" sz="1050" dirty="0"/>
          </a:p>
        </p:txBody>
      </p:sp>
    </p:spTree>
    <p:extLst>
      <p:ext uri="{BB962C8B-B14F-4D97-AF65-F5344CB8AC3E}">
        <p14:creationId xmlns:p14="http://schemas.microsoft.com/office/powerpoint/2010/main" val="6129721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normAutofit/>
          </a:bodyPr>
          <a:lstStyle/>
          <a:p>
            <a:r>
              <a:rPr lang="en-US" altLang="ja-JP" dirty="0" smtClean="0"/>
              <a:t>4.5</a:t>
            </a:r>
            <a:r>
              <a:rPr lang="ja-JP" altLang="en-US" dirty="0" smtClean="0"/>
              <a:t> 実行結果の確認</a:t>
            </a:r>
            <a:r>
              <a:rPr lang="en-US" altLang="ja-JP" dirty="0" smtClean="0"/>
              <a:t>(3/3)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ターゲットマシンの確認</a:t>
            </a:r>
            <a:endParaRPr lang="en-US" altLang="ja-JP" dirty="0" smtClean="0"/>
          </a:p>
          <a:p>
            <a:pPr lvl="1"/>
            <a:r>
              <a:rPr lang="ja-JP" altLang="en-US" dirty="0" smtClean="0"/>
              <a:t>ターゲットマシンでもパッケージ</a:t>
            </a:r>
            <a:r>
              <a:rPr lang="ja-JP" altLang="en-US" dirty="0"/>
              <a:t>がインストールできていることを</a:t>
            </a:r>
            <a:r>
              <a:rPr lang="ja-JP" altLang="en-US" dirty="0" smtClean="0"/>
              <a:t>確認して下さい。</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91138" y="3247846"/>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4" name="角丸四角形 13"/>
          <p:cNvSpPr/>
          <p:nvPr/>
        </p:nvSpPr>
        <p:spPr bwMode="auto">
          <a:xfrm>
            <a:off x="6887344" y="3695045"/>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solidFill>
                  <a:srgbClr val="FF0000"/>
                </a:solidFill>
                <a:latin typeface="+mn-ea"/>
              </a:rPr>
              <a:t>実行結果の確認</a:t>
            </a:r>
            <a:endParaRPr lang="ja-JP" altLang="en-US" sz="900" b="1" dirty="0">
              <a:solidFill>
                <a:srgbClr val="FF0000"/>
              </a:solidFill>
              <a:latin typeface="+mn-ea"/>
            </a:endParaRPr>
          </a:p>
        </p:txBody>
      </p:sp>
      <p:sp>
        <p:nvSpPr>
          <p:cNvPr id="12" name="テキスト ボックス 11"/>
          <p:cNvSpPr txBox="1"/>
          <p:nvPr/>
        </p:nvSpPr>
        <p:spPr>
          <a:xfrm>
            <a:off x="186735" y="1800836"/>
            <a:ext cx="1793834" cy="253916"/>
          </a:xfrm>
          <a:prstGeom prst="rect">
            <a:avLst/>
          </a:prstGeom>
          <a:noFill/>
        </p:spPr>
        <p:txBody>
          <a:bodyPr wrap="square" rtlCol="0">
            <a:spAutoFit/>
          </a:bodyPr>
          <a:lstStyle/>
          <a:p>
            <a:r>
              <a:rPr kumimoji="1" lang="en-US" altLang="ja-JP" sz="1050" dirty="0" err="1" smtClean="0"/>
              <a:t>hostA</a:t>
            </a:r>
            <a:endParaRPr kumimoji="1" lang="ja-JP" altLang="en-US" sz="1050" dirty="0"/>
          </a:p>
        </p:txBody>
      </p:sp>
      <p:sp>
        <p:nvSpPr>
          <p:cNvPr id="13" name="テキスト ボックス 12"/>
          <p:cNvSpPr txBox="1"/>
          <p:nvPr/>
        </p:nvSpPr>
        <p:spPr>
          <a:xfrm>
            <a:off x="213973" y="2054752"/>
            <a:ext cx="6455469" cy="1858656"/>
          </a:xfrm>
          <a:prstGeom prst="rect">
            <a:avLst/>
          </a:prstGeom>
          <a:solidFill>
            <a:srgbClr val="FFFFCC"/>
          </a:solidFill>
        </p:spPr>
        <p:txBody>
          <a:bodyPr wrap="square" rtlCol="0">
            <a:noAutofit/>
          </a:bodyPr>
          <a:lstStyle/>
          <a:p>
            <a:r>
              <a:rPr lang="en-US" altLang="ja-JP" sz="1400" dirty="0"/>
              <a:t>$ yum list installed </a:t>
            </a:r>
            <a:r>
              <a:rPr lang="en-US" altLang="ja-JP" sz="1400" dirty="0" err="1"/>
              <a:t>httpd</a:t>
            </a:r>
            <a:endParaRPr lang="en-US" altLang="ja-JP" sz="1400" dirty="0"/>
          </a:p>
          <a:p>
            <a:r>
              <a:rPr lang="en-US" altLang="ja-JP" sz="1400" dirty="0"/>
              <a:t>Loaded plugins: </a:t>
            </a:r>
            <a:r>
              <a:rPr lang="en-US" altLang="ja-JP" sz="1400" dirty="0" err="1"/>
              <a:t>fastestmirror</a:t>
            </a:r>
            <a:r>
              <a:rPr lang="en-US" altLang="ja-JP" sz="1400" dirty="0"/>
              <a:t>, </a:t>
            </a:r>
            <a:r>
              <a:rPr lang="en-US" altLang="ja-JP" sz="1400" dirty="0" err="1"/>
              <a:t>langpacks</a:t>
            </a:r>
            <a:endParaRPr lang="en-US" altLang="ja-JP" sz="1400" dirty="0"/>
          </a:p>
          <a:p>
            <a:r>
              <a:rPr lang="en-US" altLang="ja-JP" sz="1400" dirty="0"/>
              <a:t>Loading mirror speeds from cached </a:t>
            </a:r>
            <a:r>
              <a:rPr lang="en-US" altLang="ja-JP" sz="1400" dirty="0" err="1"/>
              <a:t>hostfile</a:t>
            </a:r>
            <a:endParaRPr lang="en-US" altLang="ja-JP" sz="1400" dirty="0"/>
          </a:p>
          <a:p>
            <a:r>
              <a:rPr lang="en-US" altLang="ja-JP" sz="1400" dirty="0"/>
              <a:t> * base: ftp-srv2.kddilabs.jp</a:t>
            </a:r>
          </a:p>
          <a:p>
            <a:r>
              <a:rPr lang="en-US" altLang="ja-JP" sz="1400" dirty="0"/>
              <a:t> * extras: ftp-srv2.kddilabs.jp</a:t>
            </a:r>
          </a:p>
          <a:p>
            <a:r>
              <a:rPr lang="en-US" altLang="ja-JP" sz="1400" dirty="0"/>
              <a:t> * updates: ftp-srv2.kddilabs.jp</a:t>
            </a:r>
          </a:p>
          <a:p>
            <a:r>
              <a:rPr lang="en-US" altLang="ja-JP" sz="1400" dirty="0"/>
              <a:t>Installed Packages</a:t>
            </a:r>
          </a:p>
          <a:p>
            <a:r>
              <a:rPr lang="en-US" altLang="ja-JP" sz="1400" dirty="0"/>
              <a:t>httpd.x86_64                    2.4.6-97.el7.centos                     @updates</a:t>
            </a:r>
            <a:endParaRPr kumimoji="1" lang="ja-JP" altLang="en-US" sz="1400" dirty="0"/>
          </a:p>
        </p:txBody>
      </p:sp>
    </p:spTree>
    <p:extLst>
      <p:ext uri="{BB962C8B-B14F-4D97-AF65-F5344CB8AC3E}">
        <p14:creationId xmlns:p14="http://schemas.microsoft.com/office/powerpoint/2010/main" val="22224909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a:t>5</a:t>
            </a:r>
            <a:r>
              <a:rPr lang="en-US" altLang="ja-JP" dirty="0" smtClean="0"/>
              <a:t>.</a:t>
            </a:r>
            <a:r>
              <a:rPr lang="ja-JP" altLang="en-US" dirty="0" smtClean="0"/>
              <a:t>　</a:t>
            </a:r>
            <a:r>
              <a:rPr lang="ja-JP" altLang="en-US" dirty="0" smtClean="0">
                <a:latin typeface="+mn-ea"/>
              </a:rPr>
              <a:t>実行操作</a:t>
            </a:r>
            <a:r>
              <a:rPr lang="en-US" altLang="ja-JP" dirty="0" smtClean="0">
                <a:latin typeface="+mn-ea"/>
              </a:rPr>
              <a:t>(2</a:t>
            </a:r>
            <a:r>
              <a:rPr lang="ja-JP" altLang="en-US" dirty="0" smtClean="0">
                <a:latin typeface="+mn-ea"/>
              </a:rPr>
              <a:t>回目</a:t>
            </a:r>
            <a:r>
              <a:rPr lang="en-US" altLang="ja-JP" dirty="0" smtClean="0">
                <a:latin typeface="+mn-ea"/>
              </a:rPr>
              <a:t>)</a:t>
            </a:r>
            <a:endParaRPr kumimoji="1" lang="ja-JP" altLang="en-US" dirty="0"/>
          </a:p>
        </p:txBody>
      </p:sp>
    </p:spTree>
    <p:extLst>
      <p:ext uri="{BB962C8B-B14F-4D97-AF65-F5344CB8AC3E}">
        <p14:creationId xmlns:p14="http://schemas.microsoft.com/office/powerpoint/2010/main" val="14308125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291089" y="2121980"/>
            <a:ext cx="6412802" cy="4331208"/>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5</a:t>
            </a:r>
            <a:r>
              <a:rPr lang="en-US" altLang="ja-JP" dirty="0" smtClean="0"/>
              <a:t>.1</a:t>
            </a:r>
            <a:r>
              <a:rPr lang="ja-JP" altLang="en-US" dirty="0" smtClean="0"/>
              <a:t> 作業名</a:t>
            </a:r>
            <a:r>
              <a:rPr lang="en-US" altLang="ja-JP" dirty="0"/>
              <a:t>(Operation)</a:t>
            </a:r>
            <a:r>
              <a:rPr lang="ja-JP" altLang="en-US" dirty="0"/>
              <a:t>の</a:t>
            </a:r>
            <a:r>
              <a:rPr lang="ja-JP" altLang="en-US" dirty="0" smtClean="0"/>
              <a:t>登録</a:t>
            </a:r>
            <a:endParaRPr lang="ja-JP" altLang="en-US" dirty="0"/>
          </a:p>
        </p:txBody>
      </p:sp>
      <p:sp>
        <p:nvSpPr>
          <p:cNvPr id="3" name="コンテンツ プレースホルダー 2"/>
          <p:cNvSpPr>
            <a:spLocks noGrp="1"/>
          </p:cNvSpPr>
          <p:nvPr>
            <p:ph sz="quarter" idx="10"/>
          </p:nvPr>
        </p:nvSpPr>
        <p:spPr>
          <a:xfrm>
            <a:off x="179513" y="836712"/>
            <a:ext cx="8857108" cy="5616476"/>
          </a:xfrm>
        </p:spPr>
        <p:txBody>
          <a:bodyPr/>
          <a:lstStyle/>
          <a:p>
            <a:r>
              <a:rPr lang="ja-JP" altLang="en-US" dirty="0" smtClean="0"/>
              <a:t>「オペレーション一覧」へ新規オペレーション名を登録</a:t>
            </a:r>
            <a:endParaRPr lang="en-US" altLang="ja-JP" dirty="0"/>
          </a:p>
          <a:p>
            <a:pPr lvl="1"/>
            <a:r>
              <a:rPr lang="ja-JP" altLang="en-US" dirty="0" smtClean="0"/>
              <a:t>ここからは</a:t>
            </a:r>
            <a:r>
              <a:rPr lang="en-US" altLang="ja-JP" dirty="0" smtClean="0"/>
              <a:t>1</a:t>
            </a:r>
            <a:r>
              <a:rPr lang="ja-JP" altLang="en-US" dirty="0" smtClean="0"/>
              <a:t>回目のオペレーション名登録以降の作業と同様になります。</a:t>
            </a:r>
            <a:endParaRPr lang="en-US" altLang="ja-JP" dirty="0" smtClean="0"/>
          </a:p>
          <a:p>
            <a:pPr marL="180000" lvl="1" indent="0">
              <a:buNone/>
            </a:pPr>
            <a:r>
              <a:rPr lang="ja-JP" altLang="en-US" dirty="0" smtClean="0"/>
              <a:t> 「</a:t>
            </a:r>
            <a:r>
              <a:rPr lang="ja-JP" altLang="en-US" dirty="0"/>
              <a:t>基本コンソール」メニューグループ </a:t>
            </a:r>
            <a:r>
              <a:rPr lang="en-US" altLang="ja-JP" dirty="0" smtClean="0"/>
              <a:t>&gt;&gt;</a:t>
            </a:r>
            <a:r>
              <a:rPr lang="ja-JP" altLang="en-US" spc="-150" dirty="0" smtClean="0"/>
              <a:t>「オペレーション</a:t>
            </a:r>
            <a:r>
              <a:rPr lang="ja-JP" altLang="en-US" dirty="0" smtClean="0"/>
              <a:t>一覧</a:t>
            </a:r>
            <a:r>
              <a:rPr lang="ja-JP" altLang="en-US" spc="-150" dirty="0" smtClean="0"/>
              <a:t>」メニュー</a:t>
            </a:r>
            <a:r>
              <a:rPr lang="ja-JP" altLang="en-US" dirty="0" smtClean="0"/>
              <a:t>をクリック。</a:t>
            </a:r>
            <a:endParaRPr lang="en-US" altLang="ja-JP" dirty="0" smtClean="0"/>
          </a:p>
          <a:p>
            <a:pPr marL="180000" lvl="1" indent="0">
              <a:buNone/>
            </a:pPr>
            <a:r>
              <a:rPr lang="ja-JP" altLang="en-US" dirty="0" smtClean="0"/>
              <a:t>   各項目</a:t>
            </a:r>
            <a:r>
              <a:rPr lang="ja-JP" altLang="en-US" dirty="0"/>
              <a:t>へ入力、選択が完了したら登録をクリックして下さい</a:t>
            </a:r>
            <a:r>
              <a:rPr lang="ja-JP" altLang="en-US" dirty="0" smtClean="0"/>
              <a:t>。</a:t>
            </a:r>
            <a:endParaRPr lang="en-US" altLang="ja-JP" spc="-150" dirty="0"/>
          </a:p>
        </p:txBody>
      </p:sp>
      <p:sp>
        <p:nvSpPr>
          <p:cNvPr id="10" name="角丸四角形 9"/>
          <p:cNvSpPr/>
          <p:nvPr/>
        </p:nvSpPr>
        <p:spPr bwMode="auto">
          <a:xfrm>
            <a:off x="1588487" y="4759261"/>
            <a:ext cx="1846116" cy="612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1" name="角丸四角形 10"/>
          <p:cNvSpPr/>
          <p:nvPr/>
        </p:nvSpPr>
        <p:spPr bwMode="auto">
          <a:xfrm>
            <a:off x="2268773" y="5661340"/>
            <a:ext cx="935448" cy="216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0" name="正方形/長方形 19"/>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2" name="角丸四角形 21"/>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パラメータシートにデータを登録</a:t>
            </a:r>
          </a:p>
        </p:txBody>
      </p:sp>
      <p:sp>
        <p:nvSpPr>
          <p:cNvPr id="23" name="角丸四角形 22"/>
          <p:cNvSpPr/>
          <p:nvPr/>
        </p:nvSpPr>
        <p:spPr bwMode="auto">
          <a:xfrm>
            <a:off x="6887479" y="324408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ジョブフロー</a:t>
            </a:r>
            <a:r>
              <a:rPr lang="en-US" altLang="ja-JP" sz="900" b="1">
                <a:latin typeface="+mn-ea"/>
              </a:rPr>
              <a:t>(Conductor)</a:t>
            </a:r>
            <a:r>
              <a:rPr lang="ja-JP" altLang="en-US" sz="900" b="1">
                <a:latin typeface="+mn-ea"/>
              </a:rPr>
              <a:t>の実行</a:t>
            </a:r>
            <a:endParaRPr lang="ja-JP" altLang="en-US" sz="900" b="1" dirty="0">
              <a:latin typeface="+mn-ea"/>
            </a:endParaRPr>
          </a:p>
        </p:txBody>
      </p:sp>
      <p:sp>
        <p:nvSpPr>
          <p:cNvPr id="24" name="角丸四角形 23"/>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2" name="円形吹き出し 31"/>
          <p:cNvSpPr/>
          <p:nvPr/>
        </p:nvSpPr>
        <p:spPr bwMode="auto">
          <a:xfrm>
            <a:off x="3346719" y="5626112"/>
            <a:ext cx="301542" cy="303614"/>
          </a:xfrm>
          <a:prstGeom prst="wedgeEllipseCallout">
            <a:avLst>
              <a:gd name="adj1" fmla="val -85552"/>
              <a:gd name="adj2" fmla="val 80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27" name="角丸四角形 26"/>
          <p:cNvSpPr/>
          <p:nvPr/>
        </p:nvSpPr>
        <p:spPr bwMode="auto">
          <a:xfrm>
            <a:off x="3966190" y="5097760"/>
            <a:ext cx="3489065" cy="856935"/>
          </a:xfrm>
          <a:prstGeom prst="roundRect">
            <a:avLst>
              <a:gd name="adj" fmla="val 7533"/>
            </a:avLst>
          </a:prstGeom>
          <a:solidFill>
            <a:schemeClr val="bg1"/>
          </a:solidFill>
          <a:ln w="28575">
            <a:solidFill>
              <a:srgbClr val="FF000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kumimoji="1" lang="ja-JP" altLang="en-US" sz="1400" dirty="0" smtClean="0">
              <a:latin typeface="+mn-ea"/>
            </a:endParaRPr>
          </a:p>
        </p:txBody>
      </p:sp>
      <p:sp>
        <p:nvSpPr>
          <p:cNvPr id="29" name="円形吹き出し 28"/>
          <p:cNvSpPr/>
          <p:nvPr/>
        </p:nvSpPr>
        <p:spPr bwMode="auto">
          <a:xfrm>
            <a:off x="3814936" y="4909161"/>
            <a:ext cx="301542" cy="312200"/>
          </a:xfrm>
          <a:prstGeom prst="wedgeEllipseCallout">
            <a:avLst>
              <a:gd name="adj1" fmla="val -170705"/>
              <a:gd name="adj2" fmla="val -402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graphicFrame>
        <p:nvGraphicFramePr>
          <p:cNvPr id="33" name="表 32"/>
          <p:cNvGraphicFramePr>
            <a:graphicFrameLocks noGrp="1"/>
          </p:cNvGraphicFramePr>
          <p:nvPr>
            <p:extLst>
              <p:ext uri="{D42A27DB-BD31-4B8C-83A1-F6EECF244321}">
                <p14:modId xmlns:p14="http://schemas.microsoft.com/office/powerpoint/2010/main" val="1644924804"/>
              </p:ext>
            </p:extLst>
          </p:nvPr>
        </p:nvGraphicFramePr>
        <p:xfrm>
          <a:off x="4116961" y="5269456"/>
          <a:ext cx="3220361" cy="548640"/>
        </p:xfrm>
        <a:graphic>
          <a:graphicData uri="http://schemas.openxmlformats.org/drawingml/2006/table">
            <a:tbl>
              <a:tblPr firstRow="1" bandRow="1">
                <a:tableStyleId>{5C22544A-7EE6-4342-B048-85BDC9FD1C3A}</a:tableStyleId>
              </a:tblPr>
              <a:tblGrid>
                <a:gridCol w="1609198">
                  <a:extLst>
                    <a:ext uri="{9D8B030D-6E8A-4147-A177-3AD203B41FA5}">
                      <a16:colId xmlns:a16="http://schemas.microsoft.com/office/drawing/2014/main" val="2883640048"/>
                    </a:ext>
                  </a:extLst>
                </a:gridCol>
                <a:gridCol w="1611163">
                  <a:extLst>
                    <a:ext uri="{9D8B030D-6E8A-4147-A177-3AD203B41FA5}">
                      <a16:colId xmlns:a16="http://schemas.microsoft.com/office/drawing/2014/main" val="1123245703"/>
                    </a:ext>
                  </a:extLst>
                </a:gridCol>
              </a:tblGrid>
              <a:tr h="164312">
                <a:tc>
                  <a:txBody>
                    <a:bodyPr/>
                    <a:lstStyle/>
                    <a:p>
                      <a:pPr algn="ctr"/>
                      <a:r>
                        <a:rPr kumimoji="1" lang="ja-JP" altLang="en-US" sz="1200" dirty="0" smtClean="0">
                          <a:solidFill>
                            <a:schemeClr val="bg1"/>
                          </a:solidFill>
                          <a:latin typeface="+mn-lt"/>
                        </a:rPr>
                        <a:t>オペレーション名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zh-TW" altLang="en-US" sz="1200" dirty="0" smtClean="0">
                          <a:solidFill>
                            <a:schemeClr val="bg1"/>
                          </a:solidFill>
                          <a:latin typeface="+mn-lt"/>
                        </a:rPr>
                        <a:t>実施予定日時</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73853">
                <a:tc>
                  <a:txBody>
                    <a:bodyPr/>
                    <a:lstStyle/>
                    <a:p>
                      <a:pPr algn="ctr"/>
                      <a:r>
                        <a:rPr kumimoji="1" lang="ja-JP" altLang="en-US" sz="1200" b="0" dirty="0" smtClean="0">
                          <a:solidFill>
                            <a:schemeClr val="tx1"/>
                          </a:solidFill>
                          <a:latin typeface="+mn-lt"/>
                        </a:rPr>
                        <a:t>オペレーション</a:t>
                      </a:r>
                      <a:r>
                        <a:rPr kumimoji="1" lang="en-US" altLang="ja-JP" sz="1200" b="0" dirty="0" smtClean="0">
                          <a:solidFill>
                            <a:schemeClr val="tx1"/>
                          </a:solidFill>
                          <a:latin typeface="+mn-lt"/>
                        </a:rPr>
                        <a:t>2</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smtClean="0">
                          <a:solidFill>
                            <a:schemeClr val="tx1"/>
                          </a:solidFill>
                          <a:latin typeface="+mn-lt"/>
                        </a:rPr>
                        <a:t>(</a:t>
                      </a:r>
                      <a:r>
                        <a:rPr kumimoji="1" lang="ja-JP" altLang="en-US" sz="1200" dirty="0" smtClean="0">
                          <a:solidFill>
                            <a:schemeClr val="tx1"/>
                          </a:solidFill>
                          <a:latin typeface="+mn-lt"/>
                        </a:rPr>
                        <a:t>任意の日時</a:t>
                      </a:r>
                      <a:r>
                        <a:rPr kumimoji="1" lang="en-US" altLang="ja-JP" sz="1200" dirty="0" smtClean="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18" name="角丸四角形 17"/>
          <p:cNvSpPr/>
          <p:nvPr/>
        </p:nvSpPr>
        <p:spPr bwMode="auto">
          <a:xfrm>
            <a:off x="6887479" y="2357211"/>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作業名</a:t>
            </a:r>
            <a:r>
              <a:rPr lang="en-US" altLang="ja-JP" sz="900" b="1" dirty="0">
                <a:solidFill>
                  <a:srgbClr val="FF0000"/>
                </a:solidFill>
                <a:latin typeface="+mn-ea"/>
              </a:rPr>
              <a:t>(Operation)</a:t>
            </a:r>
            <a:r>
              <a:rPr lang="ja-JP" altLang="en-US" sz="900" b="1" dirty="0">
                <a:solidFill>
                  <a:srgbClr val="FF0000"/>
                </a:solidFill>
                <a:latin typeface="+mn-ea"/>
              </a:rPr>
              <a:t>の登録</a:t>
            </a:r>
          </a:p>
        </p:txBody>
      </p:sp>
      <p:sp>
        <p:nvSpPr>
          <p:cNvPr id="16" name="角丸四角形 15"/>
          <p:cNvSpPr/>
          <p:nvPr/>
        </p:nvSpPr>
        <p:spPr bwMode="auto">
          <a:xfrm>
            <a:off x="291089" y="3085135"/>
            <a:ext cx="813329" cy="199386"/>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7" name="円形吹き出し 16"/>
          <p:cNvSpPr/>
          <p:nvPr/>
        </p:nvSpPr>
        <p:spPr bwMode="auto">
          <a:xfrm>
            <a:off x="1476088" y="3010955"/>
            <a:ext cx="301542" cy="312200"/>
          </a:xfrm>
          <a:prstGeom prst="wedgeEllipseCallout">
            <a:avLst>
              <a:gd name="adj1" fmla="val -170705"/>
              <a:gd name="adj2" fmla="val -402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smtClean="0">
              <a:latin typeface="+mn-ea"/>
            </a:endParaRPr>
          </a:p>
        </p:txBody>
      </p:sp>
    </p:spTree>
    <p:extLst>
      <p:ext uri="{BB962C8B-B14F-4D97-AF65-F5344CB8AC3E}">
        <p14:creationId xmlns:p14="http://schemas.microsoft.com/office/powerpoint/2010/main" val="22475759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136051" y="2344463"/>
            <a:ext cx="6884289" cy="3398711"/>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5</a:t>
            </a:r>
            <a:r>
              <a:rPr lang="en-US" altLang="ja-JP" dirty="0" smtClean="0"/>
              <a:t>.2</a:t>
            </a:r>
            <a:r>
              <a:rPr lang="ja-JP" altLang="en-US" dirty="0" smtClean="0"/>
              <a:t> パラメータシート</a:t>
            </a:r>
            <a:r>
              <a:rPr lang="ja-JP" altLang="en-US" dirty="0"/>
              <a:t>にデータを</a:t>
            </a:r>
            <a:r>
              <a:rPr lang="ja-JP" altLang="en-US" dirty="0" smtClean="0"/>
              <a:t>登録</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a:t>
            </a:r>
            <a:r>
              <a:rPr lang="ja-JP" altLang="en-US" dirty="0"/>
              <a:t>インストールパッケージ一覧」新規データを</a:t>
            </a:r>
            <a:r>
              <a:rPr lang="ja-JP" altLang="en-US" dirty="0" smtClean="0"/>
              <a:t>登録</a:t>
            </a:r>
            <a:endParaRPr lang="en-US" altLang="ja-JP" dirty="0" smtClean="0"/>
          </a:p>
          <a:p>
            <a:pPr lvl="1"/>
            <a:r>
              <a:rPr lang="ja-JP" altLang="en-US" dirty="0" smtClean="0"/>
              <a:t>「入力用」</a:t>
            </a:r>
            <a:r>
              <a:rPr lang="ja-JP" altLang="en-US" dirty="0"/>
              <a:t>メニューグループ </a:t>
            </a:r>
            <a:r>
              <a:rPr lang="en-US" altLang="ja-JP" dirty="0" smtClean="0"/>
              <a:t>&gt;&gt;</a:t>
            </a:r>
            <a:r>
              <a:rPr lang="ja-JP" altLang="en-US" dirty="0" smtClean="0"/>
              <a:t>「</a:t>
            </a:r>
            <a:r>
              <a:rPr lang="ja-JP" altLang="en-US" dirty="0"/>
              <a:t>インストールパッケージ一覧」</a:t>
            </a:r>
            <a:r>
              <a:rPr lang="ja-JP" altLang="en-US" dirty="0" smtClean="0"/>
              <a:t>メニューをクリック。</a:t>
            </a:r>
            <a:endParaRPr lang="en-US" altLang="ja-JP" dirty="0" smtClean="0"/>
          </a:p>
          <a:p>
            <a:pPr marL="180000" lvl="1" indent="0">
              <a:buNone/>
            </a:pPr>
            <a:r>
              <a:rPr lang="ja-JP" altLang="en-US" dirty="0"/>
              <a:t> </a:t>
            </a:r>
            <a:r>
              <a:rPr lang="ja-JP" altLang="en-US" dirty="0" smtClean="0"/>
              <a:t>   各項目</a:t>
            </a:r>
            <a:r>
              <a:rPr lang="ja-JP" altLang="en-US" dirty="0"/>
              <a:t>へ入力、選択が完了したら登録をクリックして下さい。</a:t>
            </a:r>
          </a:p>
          <a:p>
            <a:pPr marL="180000" lvl="1" indent="0">
              <a:buNone/>
            </a:pPr>
            <a:r>
              <a:rPr lang="en-US" altLang="ja-JP" dirty="0" smtClean="0"/>
              <a:t>    1</a:t>
            </a:r>
            <a:r>
              <a:rPr lang="ja-JP" altLang="en-US" dirty="0" smtClean="0"/>
              <a:t>回目とインストールするパッケージが異なっているので注意して下さい。</a:t>
            </a:r>
            <a:endParaRPr lang="ja-JP" altLang="en-US" dirty="0"/>
          </a:p>
        </p:txBody>
      </p:sp>
      <p:sp>
        <p:nvSpPr>
          <p:cNvPr id="24" name="角丸四角形 23"/>
          <p:cNvSpPr/>
          <p:nvPr/>
        </p:nvSpPr>
        <p:spPr bwMode="auto">
          <a:xfrm>
            <a:off x="899490" y="3406227"/>
            <a:ext cx="5844233" cy="696193"/>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6" name="角丸四角形 25"/>
          <p:cNvSpPr/>
          <p:nvPr/>
        </p:nvSpPr>
        <p:spPr bwMode="auto">
          <a:xfrm>
            <a:off x="1619590" y="4230964"/>
            <a:ext cx="792110" cy="195276"/>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3" name="角丸四角形 32"/>
          <p:cNvSpPr/>
          <p:nvPr/>
        </p:nvSpPr>
        <p:spPr bwMode="auto">
          <a:xfrm>
            <a:off x="323410" y="4807044"/>
            <a:ext cx="8281150" cy="998286"/>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a:solidFill>
                <a:srgbClr val="FF0000"/>
              </a:solidFill>
              <a:latin typeface="+mn-ea"/>
            </a:endParaRPr>
          </a:p>
        </p:txBody>
      </p:sp>
      <p:sp>
        <p:nvSpPr>
          <p:cNvPr id="34" name="円形吹き出し 33"/>
          <p:cNvSpPr/>
          <p:nvPr/>
        </p:nvSpPr>
        <p:spPr bwMode="auto">
          <a:xfrm>
            <a:off x="251400" y="4647091"/>
            <a:ext cx="301542" cy="275538"/>
          </a:xfrm>
          <a:prstGeom prst="wedgeEllipseCallout">
            <a:avLst>
              <a:gd name="adj1" fmla="val 165719"/>
              <a:gd name="adj2" fmla="val -38788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smtClean="0">
              <a:latin typeface="+mn-ea"/>
            </a:endParaRPr>
          </a:p>
        </p:txBody>
      </p:sp>
      <p:sp>
        <p:nvSpPr>
          <p:cNvPr id="35" name="円形吹き出し 34"/>
          <p:cNvSpPr/>
          <p:nvPr/>
        </p:nvSpPr>
        <p:spPr bwMode="auto">
          <a:xfrm>
            <a:off x="2555720" y="4176795"/>
            <a:ext cx="301542" cy="303614"/>
          </a:xfrm>
          <a:prstGeom prst="wedgeEllipseCallout">
            <a:avLst>
              <a:gd name="adj1" fmla="val -85552"/>
              <a:gd name="adj2" fmla="val 80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21" name="正方形/長方形 20"/>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7" name="角丸四角形 26"/>
          <p:cNvSpPr/>
          <p:nvPr/>
        </p:nvSpPr>
        <p:spPr bwMode="auto">
          <a:xfrm>
            <a:off x="6887479" y="324408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2" name="角丸四角形 31"/>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6" name="角丸四角形 35"/>
          <p:cNvSpPr/>
          <p:nvPr/>
        </p:nvSpPr>
        <p:spPr bwMode="auto">
          <a:xfrm>
            <a:off x="6887345" y="2800236"/>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パラメータシートにデータを登録</a:t>
            </a:r>
          </a:p>
        </p:txBody>
      </p:sp>
      <p:sp>
        <p:nvSpPr>
          <p:cNvPr id="37" name="角丸四角形 36"/>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graphicFrame>
        <p:nvGraphicFramePr>
          <p:cNvPr id="38" name="表 37"/>
          <p:cNvGraphicFramePr>
            <a:graphicFrameLocks noGrp="1"/>
          </p:cNvGraphicFramePr>
          <p:nvPr>
            <p:extLst>
              <p:ext uri="{D42A27DB-BD31-4B8C-83A1-F6EECF244321}">
                <p14:modId xmlns:p14="http://schemas.microsoft.com/office/powerpoint/2010/main" val="4213618865"/>
              </p:ext>
            </p:extLst>
          </p:nvPr>
        </p:nvGraphicFramePr>
        <p:xfrm>
          <a:off x="478511" y="4967110"/>
          <a:ext cx="7970948" cy="640080"/>
        </p:xfrm>
        <a:graphic>
          <a:graphicData uri="http://schemas.openxmlformats.org/drawingml/2006/table">
            <a:tbl>
              <a:tblPr firstRow="1" bandRow="1">
                <a:tableStyleId>{5C22544A-7EE6-4342-B048-85BDC9FD1C3A}</a:tableStyleId>
              </a:tblPr>
              <a:tblGrid>
                <a:gridCol w="1429119">
                  <a:extLst>
                    <a:ext uri="{9D8B030D-6E8A-4147-A177-3AD203B41FA5}">
                      <a16:colId xmlns:a16="http://schemas.microsoft.com/office/drawing/2014/main" val="2883640048"/>
                    </a:ext>
                  </a:extLst>
                </a:gridCol>
                <a:gridCol w="1656230">
                  <a:extLst>
                    <a:ext uri="{9D8B030D-6E8A-4147-A177-3AD203B41FA5}">
                      <a16:colId xmlns:a16="http://schemas.microsoft.com/office/drawing/2014/main" val="1123245703"/>
                    </a:ext>
                  </a:extLst>
                </a:gridCol>
                <a:gridCol w="1080150">
                  <a:extLst>
                    <a:ext uri="{9D8B030D-6E8A-4147-A177-3AD203B41FA5}">
                      <a16:colId xmlns:a16="http://schemas.microsoft.com/office/drawing/2014/main" val="3689501580"/>
                    </a:ext>
                  </a:extLst>
                </a:gridCol>
                <a:gridCol w="1512210">
                  <a:extLst>
                    <a:ext uri="{9D8B030D-6E8A-4147-A177-3AD203B41FA5}">
                      <a16:colId xmlns:a16="http://schemas.microsoft.com/office/drawing/2014/main" val="3190359237"/>
                    </a:ext>
                  </a:extLst>
                </a:gridCol>
                <a:gridCol w="792110">
                  <a:extLst>
                    <a:ext uri="{9D8B030D-6E8A-4147-A177-3AD203B41FA5}">
                      <a16:colId xmlns:a16="http://schemas.microsoft.com/office/drawing/2014/main" val="2564568463"/>
                    </a:ext>
                  </a:extLst>
                </a:gridCol>
                <a:gridCol w="720100">
                  <a:extLst>
                    <a:ext uri="{9D8B030D-6E8A-4147-A177-3AD203B41FA5}">
                      <a16:colId xmlns:a16="http://schemas.microsoft.com/office/drawing/2014/main" val="2202727908"/>
                    </a:ext>
                  </a:extLst>
                </a:gridCol>
                <a:gridCol w="781029">
                  <a:extLst>
                    <a:ext uri="{9D8B030D-6E8A-4147-A177-3AD203B41FA5}">
                      <a16:colId xmlns:a16="http://schemas.microsoft.com/office/drawing/2014/main" val="1839931078"/>
                    </a:ext>
                  </a:extLst>
                </a:gridCol>
              </a:tblGrid>
              <a:tr h="270834">
                <a:tc>
                  <a:txBody>
                    <a:bodyPr/>
                    <a:lstStyle/>
                    <a:p>
                      <a:pPr algn="ctr"/>
                      <a:r>
                        <a:rPr kumimoji="1" lang="ja-JP" altLang="en-US" sz="1200" dirty="0" smtClean="0">
                          <a:solidFill>
                            <a:schemeClr val="bg1"/>
                          </a:solidFill>
                          <a:latin typeface="+mn-lt"/>
                        </a:rPr>
                        <a:t>ホスト名</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smtClean="0">
                          <a:solidFill>
                            <a:schemeClr val="bg1"/>
                          </a:solidFill>
                          <a:latin typeface="+mn-lt"/>
                        </a:rPr>
                        <a:t>オペレーション</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smtClean="0">
                          <a:solidFill>
                            <a:schemeClr val="bg1"/>
                          </a:solidFill>
                          <a:latin typeface="+mn-lt"/>
                        </a:rPr>
                        <a:t>httpd</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smtClean="0">
                          <a:solidFill>
                            <a:schemeClr val="bg1"/>
                          </a:solidFill>
                          <a:latin typeface="+mn-lt"/>
                        </a:rPr>
                        <a:t>mariadb</a:t>
                      </a:r>
                      <a:r>
                        <a:rPr kumimoji="1" lang="en-US" altLang="ja-JP" sz="1200" dirty="0" smtClean="0">
                          <a:solidFill>
                            <a:schemeClr val="bg1"/>
                          </a:solidFill>
                          <a:latin typeface="+mn-lt"/>
                        </a:rPr>
                        <a:t>-server</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smtClean="0">
                          <a:solidFill>
                            <a:schemeClr val="bg1"/>
                          </a:solidFill>
                          <a:latin typeface="+mn-lt"/>
                        </a:rPr>
                        <a:t>php</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smtClean="0">
                          <a:solidFill>
                            <a:schemeClr val="bg1"/>
                          </a:solidFill>
                          <a:latin typeface="+mn-lt"/>
                        </a:rPr>
                        <a:t>perl</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smtClean="0">
                          <a:solidFill>
                            <a:schemeClr val="bg1"/>
                          </a:solidFill>
                          <a:latin typeface="+mn-lt"/>
                        </a:rPr>
                        <a:t>python</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97918">
                <a:tc>
                  <a:txBody>
                    <a:bodyPr/>
                    <a:lstStyle/>
                    <a:p>
                      <a:pPr algn="ctr"/>
                      <a:r>
                        <a:rPr kumimoji="1" lang="en-US" altLang="ja-JP" sz="900" b="0" dirty="0" smtClean="0">
                          <a:solidFill>
                            <a:schemeClr val="tx1"/>
                          </a:solidFill>
                          <a:latin typeface="+mn-lt"/>
                        </a:rPr>
                        <a:t>(</a:t>
                      </a:r>
                      <a:r>
                        <a:rPr kumimoji="1" lang="ja-JP" altLang="en-US" sz="900" b="0" dirty="0" smtClean="0">
                          <a:solidFill>
                            <a:schemeClr val="tx1"/>
                          </a:solidFill>
                          <a:latin typeface="+mn-lt"/>
                        </a:rPr>
                        <a:t>機器登録で登録したホスト名</a:t>
                      </a:r>
                      <a:r>
                        <a:rPr kumimoji="1" lang="en-US" altLang="ja-JP" sz="900" b="0" dirty="0" smtClean="0">
                          <a:solidFill>
                            <a:schemeClr val="tx1"/>
                          </a:solidFill>
                          <a:latin typeface="+mn-lt"/>
                        </a:rPr>
                        <a:t>)</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900" dirty="0" smtClean="0">
                          <a:solidFill>
                            <a:schemeClr val="tx1"/>
                          </a:solidFill>
                          <a:latin typeface="+mn-lt"/>
                        </a:rPr>
                        <a:t>(</a:t>
                      </a:r>
                      <a:r>
                        <a:rPr kumimoji="1" lang="ja-JP" altLang="en-US" sz="900" dirty="0" smtClean="0">
                          <a:solidFill>
                            <a:schemeClr val="tx1"/>
                          </a:solidFill>
                          <a:latin typeface="+mn-lt"/>
                        </a:rPr>
                        <a:t>選択した実行予定日時</a:t>
                      </a:r>
                      <a:r>
                        <a:rPr kumimoji="1" lang="en-US" altLang="ja-JP" sz="900" dirty="0" smtClean="0">
                          <a:solidFill>
                            <a:schemeClr val="tx1"/>
                          </a:solidFill>
                          <a:latin typeface="+mn-lt"/>
                        </a:rPr>
                        <a:t>)_2:</a:t>
                      </a:r>
                      <a:r>
                        <a:rPr kumimoji="1" lang="ja-JP" altLang="en-US" sz="900" dirty="0" smtClean="0">
                          <a:solidFill>
                            <a:schemeClr val="tx1"/>
                          </a:solidFill>
                          <a:latin typeface="+mn-lt"/>
                        </a:rPr>
                        <a:t>オペレーション</a:t>
                      </a:r>
                      <a:r>
                        <a:rPr kumimoji="1" lang="en-US" altLang="ja-JP" sz="900" dirty="0" smtClean="0">
                          <a:solidFill>
                            <a:schemeClr val="tx1"/>
                          </a:solidFill>
                          <a:latin typeface="+mn-lt"/>
                        </a:rPr>
                        <a:t>2</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900" dirty="0" smtClean="0">
                          <a:solidFill>
                            <a:schemeClr val="tx1"/>
                          </a:solidFill>
                          <a:latin typeface="+mn-lt"/>
                        </a:rPr>
                        <a:t>Yes</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900" dirty="0" smtClean="0">
                          <a:solidFill>
                            <a:schemeClr val="tx1"/>
                          </a:solidFill>
                          <a:latin typeface="+mn-lt"/>
                        </a:rPr>
                        <a:t>Yes</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smtClean="0">
                          <a:solidFill>
                            <a:schemeClr val="tx1"/>
                          </a:solidFill>
                          <a:latin typeface="+mn-lt"/>
                        </a:rPr>
                        <a:t>Yes</a:t>
                      </a:r>
                      <a:endParaRPr kumimoji="1" lang="ja-JP" altLang="en-US" sz="9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smtClean="0">
                          <a:solidFill>
                            <a:schemeClr val="tx1"/>
                          </a:solidFill>
                          <a:latin typeface="+mn-lt"/>
                        </a:rPr>
                        <a:t>Yes</a:t>
                      </a:r>
                      <a:endParaRPr kumimoji="1" lang="ja-JP" altLang="en-US" sz="9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dirty="0" smtClean="0">
                          <a:solidFill>
                            <a:schemeClr val="tx1"/>
                          </a:solidFill>
                          <a:latin typeface="+mn-lt"/>
                        </a:rPr>
                        <a:t>Yes</a:t>
                      </a:r>
                      <a:endParaRPr kumimoji="1" lang="ja-JP" altLang="en-US" sz="900" dirty="0" smtClean="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16" name="角丸四角形 15"/>
          <p:cNvSpPr/>
          <p:nvPr/>
        </p:nvSpPr>
        <p:spPr bwMode="auto">
          <a:xfrm>
            <a:off x="136051" y="2932182"/>
            <a:ext cx="650460" cy="158921"/>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7" name="円形吹き出し 16"/>
          <p:cNvSpPr/>
          <p:nvPr/>
        </p:nvSpPr>
        <p:spPr bwMode="auto">
          <a:xfrm>
            <a:off x="884588" y="2819157"/>
            <a:ext cx="301542" cy="303614"/>
          </a:xfrm>
          <a:prstGeom prst="wedgeEllipseCallout">
            <a:avLst>
              <a:gd name="adj1" fmla="val -85552"/>
              <a:gd name="adj2" fmla="val 802"/>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smtClean="0">
              <a:latin typeface="+mn-ea"/>
            </a:endParaRPr>
          </a:p>
        </p:txBody>
      </p:sp>
    </p:spTree>
    <p:extLst>
      <p:ext uri="{BB962C8B-B14F-4D97-AF65-F5344CB8AC3E}">
        <p14:creationId xmlns:p14="http://schemas.microsoft.com/office/powerpoint/2010/main" val="15778948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551201" y="2336046"/>
            <a:ext cx="5893594" cy="3973354"/>
          </a:xfrm>
          <a:prstGeom prst="rect">
            <a:avLst/>
          </a:prstGeom>
        </p:spPr>
      </p:pic>
      <p:pic>
        <p:nvPicPr>
          <p:cNvPr id="4" name="図 3"/>
          <p:cNvPicPr>
            <a:picLocks noChangeAspect="1"/>
          </p:cNvPicPr>
          <p:nvPr/>
        </p:nvPicPr>
        <p:blipFill>
          <a:blip r:embed="rId3"/>
          <a:stretch>
            <a:fillRect/>
          </a:stretch>
        </p:blipFill>
        <p:spPr>
          <a:xfrm>
            <a:off x="4897385" y="3999310"/>
            <a:ext cx="3661791" cy="2490978"/>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5</a:t>
            </a:r>
            <a:r>
              <a:rPr lang="en-US" altLang="ja-JP" dirty="0" smtClean="0"/>
              <a:t>.3</a:t>
            </a:r>
            <a:r>
              <a:rPr lang="ja-JP" altLang="en-US" dirty="0" smtClean="0"/>
              <a:t> ジョブフロー</a:t>
            </a:r>
            <a:r>
              <a:rPr lang="en-US" altLang="ja-JP" dirty="0"/>
              <a:t>(Conductor)</a:t>
            </a:r>
            <a:r>
              <a:rPr lang="ja-JP" altLang="en-US" dirty="0"/>
              <a:t>の</a:t>
            </a:r>
            <a:r>
              <a:rPr lang="ja-JP" altLang="en-US" dirty="0" smtClean="0"/>
              <a:t>実行</a:t>
            </a:r>
            <a:r>
              <a:rPr lang="en-US" altLang="ja-JP" dirty="0" smtClean="0"/>
              <a:t>(1/3</a:t>
            </a:r>
            <a:r>
              <a:rPr lang="en-US" altLang="ja-JP" dirty="0"/>
              <a:t>)</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en-US" altLang="ja-JP" dirty="0" smtClean="0"/>
              <a:t>Conductor</a:t>
            </a:r>
            <a:r>
              <a:rPr lang="ja-JP" altLang="en-US" dirty="0" smtClean="0"/>
              <a:t>の実行</a:t>
            </a:r>
            <a:endParaRPr lang="en-US" altLang="ja-JP" dirty="0"/>
          </a:p>
          <a:p>
            <a:pPr lvl="1"/>
            <a:r>
              <a:rPr lang="en-US" altLang="ja-JP" dirty="0" smtClean="0"/>
              <a:t>2</a:t>
            </a:r>
            <a:r>
              <a:rPr lang="ja-JP" altLang="en-US" dirty="0" smtClean="0"/>
              <a:t>回目の実行も行っていきます。</a:t>
            </a:r>
            <a:endParaRPr lang="en-US" altLang="ja-JP" dirty="0" smtClean="0"/>
          </a:p>
          <a:p>
            <a:pPr marL="180000" lvl="1" indent="0">
              <a:buNone/>
            </a:pPr>
            <a:r>
              <a:rPr lang="ja-JP" altLang="en-US" dirty="0" smtClean="0"/>
              <a:t> 「</a:t>
            </a:r>
            <a:r>
              <a:rPr lang="en-US" altLang="ja-JP" dirty="0" smtClean="0"/>
              <a:t>Conductor</a:t>
            </a:r>
            <a:r>
              <a:rPr lang="ja-JP" altLang="en-US" dirty="0" smtClean="0"/>
              <a:t>」</a:t>
            </a:r>
            <a:r>
              <a:rPr lang="ja-JP" altLang="en-US" dirty="0"/>
              <a:t>メニューグループ＞</a:t>
            </a:r>
            <a:r>
              <a:rPr lang="ja-JP" altLang="en-US" dirty="0" smtClean="0"/>
              <a:t>＞「</a:t>
            </a:r>
            <a:r>
              <a:rPr lang="en-US" altLang="ja-JP" dirty="0" smtClean="0"/>
              <a:t>Conductor</a:t>
            </a:r>
            <a:r>
              <a:rPr lang="ja-JP" altLang="en-US" dirty="0" smtClean="0"/>
              <a:t>作業実行」メニューを</a:t>
            </a:r>
            <a:r>
              <a:rPr lang="ja-JP" altLang="en-US" dirty="0"/>
              <a:t>クリック</a:t>
            </a:r>
            <a:r>
              <a:rPr lang="ja-JP" altLang="en-US" dirty="0" smtClean="0"/>
              <a:t>。</a:t>
            </a:r>
            <a:endParaRPr lang="en-US" altLang="ja-JP" dirty="0" smtClean="0"/>
          </a:p>
          <a:p>
            <a:pPr marL="180000" lvl="1" indent="0">
              <a:buNone/>
            </a:pPr>
            <a:r>
              <a:rPr lang="en-US" altLang="ja-JP" dirty="0"/>
              <a:t> </a:t>
            </a:r>
            <a:r>
              <a:rPr lang="en-US" altLang="ja-JP" dirty="0" smtClean="0"/>
              <a:t>  </a:t>
            </a:r>
            <a:r>
              <a:rPr lang="ja-JP" altLang="en-US" dirty="0" smtClean="0"/>
              <a:t>実行</a:t>
            </a:r>
            <a:r>
              <a:rPr lang="ja-JP" altLang="en-US" dirty="0"/>
              <a:t>する「</a:t>
            </a:r>
            <a:r>
              <a:rPr lang="en-US" altLang="ja-JP" dirty="0">
                <a:latin typeface="+mn-ea"/>
              </a:rPr>
              <a:t>Conductor</a:t>
            </a:r>
            <a:r>
              <a:rPr lang="ja-JP" altLang="en-US" dirty="0">
                <a:latin typeface="+mn-ea"/>
              </a:rPr>
              <a:t>」と「オペレーション」を選択し</a:t>
            </a:r>
            <a:r>
              <a:rPr lang="ja-JP" altLang="en-US" dirty="0"/>
              <a:t>実行をクリックして下さい。</a:t>
            </a:r>
          </a:p>
        </p:txBody>
      </p:sp>
      <p:sp>
        <p:nvSpPr>
          <p:cNvPr id="34" name="角丸四角形 33"/>
          <p:cNvSpPr/>
          <p:nvPr/>
        </p:nvSpPr>
        <p:spPr bwMode="auto">
          <a:xfrm>
            <a:off x="1423982" y="4078818"/>
            <a:ext cx="3027429" cy="432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3" name="円形吹き出し 42"/>
          <p:cNvSpPr/>
          <p:nvPr/>
        </p:nvSpPr>
        <p:spPr bwMode="auto">
          <a:xfrm>
            <a:off x="4149869" y="3755867"/>
            <a:ext cx="301542" cy="275538"/>
          </a:xfrm>
          <a:prstGeom prst="wedgeEllipseCallout">
            <a:avLst>
              <a:gd name="adj1" fmla="val -2442"/>
              <a:gd name="adj2" fmla="val 7671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2</a:t>
            </a:r>
            <a:endParaRPr kumimoji="1" lang="ja-JP" altLang="en-US" sz="1400" b="1" dirty="0" smtClean="0">
              <a:latin typeface="+mn-ea"/>
            </a:endParaRPr>
          </a:p>
        </p:txBody>
      </p:sp>
      <p:sp>
        <p:nvSpPr>
          <p:cNvPr id="45" name="円形吹き出し 44"/>
          <p:cNvSpPr/>
          <p:nvPr/>
        </p:nvSpPr>
        <p:spPr bwMode="auto">
          <a:xfrm>
            <a:off x="4178730" y="5060418"/>
            <a:ext cx="301542" cy="275538"/>
          </a:xfrm>
          <a:prstGeom prst="wedgeEllipseCallout">
            <a:avLst>
              <a:gd name="adj1" fmla="val -2442"/>
              <a:gd name="adj2" fmla="val 76719"/>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25" name="角丸四角形 24"/>
          <p:cNvSpPr/>
          <p:nvPr/>
        </p:nvSpPr>
        <p:spPr bwMode="auto">
          <a:xfrm>
            <a:off x="1456272" y="5392785"/>
            <a:ext cx="3024000" cy="482814"/>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0" name="角丸四角形 39"/>
          <p:cNvSpPr/>
          <p:nvPr/>
        </p:nvSpPr>
        <p:spPr bwMode="auto">
          <a:xfrm>
            <a:off x="5455093" y="6160092"/>
            <a:ext cx="432061" cy="1453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6" name="円形吹き出し 45"/>
          <p:cNvSpPr/>
          <p:nvPr/>
        </p:nvSpPr>
        <p:spPr bwMode="auto">
          <a:xfrm>
            <a:off x="5983975" y="6101027"/>
            <a:ext cx="301542" cy="275538"/>
          </a:xfrm>
          <a:prstGeom prst="wedgeEllipseCallout">
            <a:avLst>
              <a:gd name="adj1" fmla="val -78814"/>
              <a:gd name="adj2" fmla="val -194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smtClean="0">
              <a:latin typeface="+mn-ea"/>
            </a:endParaRPr>
          </a:p>
        </p:txBody>
      </p:sp>
      <p:sp>
        <p:nvSpPr>
          <p:cNvPr id="24" name="正方形/長方形 23"/>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3" name="角丸四角形 32"/>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9" name="角丸四角形 38"/>
          <p:cNvSpPr/>
          <p:nvPr/>
        </p:nvSpPr>
        <p:spPr bwMode="auto">
          <a:xfrm>
            <a:off x="6897132" y="3244083"/>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41" name="角丸四角形 40"/>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21" name="角丸四角形 20"/>
          <p:cNvSpPr/>
          <p:nvPr/>
        </p:nvSpPr>
        <p:spPr bwMode="auto">
          <a:xfrm>
            <a:off x="551201" y="3650117"/>
            <a:ext cx="780349" cy="191083"/>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2" name="円形吹き出し 21"/>
          <p:cNvSpPr/>
          <p:nvPr/>
        </p:nvSpPr>
        <p:spPr bwMode="auto">
          <a:xfrm>
            <a:off x="147004" y="3602968"/>
            <a:ext cx="301542" cy="275538"/>
          </a:xfrm>
          <a:prstGeom prst="wedgeEllipseCallout">
            <a:avLst>
              <a:gd name="adj1" fmla="val 88041"/>
              <a:gd name="adj2" fmla="val -357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Tree>
    <p:extLst>
      <p:ext uri="{BB962C8B-B14F-4D97-AF65-F5344CB8AC3E}">
        <p14:creationId xmlns:p14="http://schemas.microsoft.com/office/powerpoint/2010/main" val="17593872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87338" y="2078087"/>
            <a:ext cx="6400800" cy="3133725"/>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5.3 </a:t>
            </a:r>
            <a:r>
              <a:rPr lang="ja-JP" altLang="en-US" dirty="0" smtClean="0"/>
              <a:t>ジョブフロー</a:t>
            </a:r>
            <a:r>
              <a:rPr lang="en-US" altLang="ja-JP" dirty="0"/>
              <a:t>(Conductor)</a:t>
            </a:r>
            <a:r>
              <a:rPr lang="ja-JP" altLang="en-US" dirty="0"/>
              <a:t>の実行</a:t>
            </a:r>
            <a:r>
              <a:rPr lang="en-US" altLang="ja-JP" dirty="0" smtClean="0"/>
              <a:t>(2/3</a:t>
            </a:r>
            <a:r>
              <a:rPr lang="en-US" altLang="ja-JP" dirty="0"/>
              <a:t>)</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作業結果確認</a:t>
            </a:r>
            <a:endParaRPr lang="en-US" altLang="ja-JP" dirty="0"/>
          </a:p>
          <a:p>
            <a:pPr lvl="1"/>
            <a:r>
              <a:rPr lang="ja-JP" altLang="en-US" dirty="0" smtClean="0"/>
              <a:t>実行</a:t>
            </a:r>
            <a:r>
              <a:rPr lang="ja-JP" altLang="en-US" dirty="0"/>
              <a:t>すると「</a:t>
            </a:r>
            <a:r>
              <a:rPr lang="en-US" altLang="ja-JP" dirty="0"/>
              <a:t>Conductor</a:t>
            </a:r>
            <a:r>
              <a:rPr lang="ja-JP" altLang="en-US" dirty="0" smtClean="0"/>
              <a:t>作業</a:t>
            </a:r>
            <a:r>
              <a:rPr lang="ja-JP" altLang="en-US" dirty="0"/>
              <a:t>確認</a:t>
            </a:r>
            <a:r>
              <a:rPr lang="ja-JP" altLang="en-US" dirty="0" smtClean="0"/>
              <a:t>」</a:t>
            </a:r>
            <a:r>
              <a:rPr lang="ja-JP" altLang="en-US" dirty="0"/>
              <a:t>メニュー</a:t>
            </a:r>
            <a:r>
              <a:rPr lang="ja-JP" altLang="en-US" dirty="0" smtClean="0"/>
              <a:t>画面</a:t>
            </a:r>
            <a:r>
              <a:rPr lang="ja-JP" altLang="en-US" dirty="0"/>
              <a:t>に</a:t>
            </a:r>
            <a:r>
              <a:rPr lang="ja-JP" altLang="en-US" dirty="0" smtClean="0"/>
              <a:t>切替わり、</a:t>
            </a:r>
            <a:r>
              <a:rPr lang="en-US" altLang="ja-JP" dirty="0" smtClean="0"/>
              <a:t/>
            </a:r>
            <a:br>
              <a:rPr lang="en-US" altLang="ja-JP" dirty="0" smtClean="0"/>
            </a:br>
            <a:r>
              <a:rPr lang="ja-JP" altLang="en-US" dirty="0" smtClean="0"/>
              <a:t>実行ステータスやログが表示されます。</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8" name="角丸四角形 37"/>
          <p:cNvSpPr/>
          <p:nvPr/>
        </p:nvSpPr>
        <p:spPr bwMode="auto">
          <a:xfrm>
            <a:off x="6897132" y="3244083"/>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40" name="角丸四角形 39"/>
          <p:cNvSpPr/>
          <p:nvPr/>
        </p:nvSpPr>
        <p:spPr bwMode="auto">
          <a:xfrm>
            <a:off x="6911513" y="5157240"/>
            <a:ext cx="2052000" cy="1239515"/>
          </a:xfrm>
          <a:prstGeom prst="roundRect">
            <a:avLst/>
          </a:prstGeom>
          <a:solidFill>
            <a:schemeClr val="bg1"/>
          </a:solidFill>
          <a:ln w="1905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実行ステータスやログを</a:t>
            </a:r>
            <a:endParaRPr lang="en-US" altLang="ja-JP" sz="1200" dirty="0" smtClean="0">
              <a:latin typeface="+mn-ea"/>
            </a:endParaRPr>
          </a:p>
          <a:p>
            <a:pPr algn="ctr"/>
            <a:r>
              <a:rPr lang="ja-JP" altLang="en-US" sz="1200" dirty="0">
                <a:latin typeface="+mn-ea"/>
              </a:rPr>
              <a:t>リアルタイム</a:t>
            </a:r>
            <a:r>
              <a:rPr lang="ja-JP" altLang="en-US" sz="1200" dirty="0" smtClean="0">
                <a:latin typeface="+mn-ea"/>
              </a:rPr>
              <a:t>で</a:t>
            </a:r>
            <a:endParaRPr lang="en-US" altLang="ja-JP" sz="1200" dirty="0" smtClean="0">
              <a:latin typeface="+mn-ea"/>
            </a:endParaRPr>
          </a:p>
          <a:p>
            <a:pPr algn="ctr"/>
            <a:r>
              <a:rPr lang="ja-JP" altLang="en-US" sz="1200" dirty="0" smtClean="0">
                <a:latin typeface="+mn-ea"/>
              </a:rPr>
              <a:t>確認</a:t>
            </a:r>
            <a:r>
              <a:rPr lang="ja-JP" altLang="en-US" sz="1200" dirty="0">
                <a:latin typeface="+mn-ea"/>
              </a:rPr>
              <a:t>可能</a:t>
            </a:r>
            <a:r>
              <a:rPr lang="ja-JP" altLang="en-US" sz="1200" dirty="0" smtClean="0">
                <a:latin typeface="+mn-ea"/>
              </a:rPr>
              <a:t>です</a:t>
            </a:r>
            <a:r>
              <a:rPr lang="ja-JP" altLang="en-US" sz="1200" dirty="0">
                <a:latin typeface="+mn-ea"/>
              </a:rPr>
              <a:t>。</a:t>
            </a:r>
            <a:endParaRPr lang="en-US" altLang="ja-JP" sz="1200" dirty="0" smtClean="0">
              <a:latin typeface="+mn-ea"/>
            </a:endParaRPr>
          </a:p>
        </p:txBody>
      </p:sp>
      <p:sp>
        <p:nvSpPr>
          <p:cNvPr id="14" name="円形吹き出し 13"/>
          <p:cNvSpPr/>
          <p:nvPr/>
        </p:nvSpPr>
        <p:spPr bwMode="auto">
          <a:xfrm>
            <a:off x="6631568" y="4887240"/>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21997012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152173" y="1860196"/>
            <a:ext cx="6400800" cy="3117056"/>
          </a:xfrm>
          <a:prstGeom prst="rect">
            <a:avLst/>
          </a:prstGeom>
        </p:spPr>
      </p:pic>
      <p:pic>
        <p:nvPicPr>
          <p:cNvPr id="4" name="図 3"/>
          <p:cNvPicPr>
            <a:picLocks noChangeAspect="1"/>
          </p:cNvPicPr>
          <p:nvPr/>
        </p:nvPicPr>
        <p:blipFill>
          <a:blip r:embed="rId3"/>
          <a:stretch>
            <a:fillRect/>
          </a:stretch>
        </p:blipFill>
        <p:spPr>
          <a:xfrm>
            <a:off x="3792878" y="3488049"/>
            <a:ext cx="2435352" cy="3034475"/>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5.3 </a:t>
            </a:r>
            <a:r>
              <a:rPr lang="ja-JP" altLang="en-US" dirty="0" smtClean="0"/>
              <a:t>ジョブフロー</a:t>
            </a:r>
            <a:r>
              <a:rPr lang="en-US" altLang="ja-JP" dirty="0"/>
              <a:t>(Conductor)</a:t>
            </a:r>
            <a:r>
              <a:rPr lang="ja-JP" altLang="en-US" dirty="0"/>
              <a:t>の実行</a:t>
            </a:r>
            <a:r>
              <a:rPr lang="en-US" altLang="ja-JP" dirty="0" smtClean="0"/>
              <a:t>(</a:t>
            </a:r>
            <a:r>
              <a:rPr lang="en-US" altLang="ja-JP" dirty="0"/>
              <a:t>3</a:t>
            </a:r>
            <a:r>
              <a:rPr lang="en-US" altLang="ja-JP" dirty="0" smtClean="0"/>
              <a:t>/3</a:t>
            </a:r>
            <a:r>
              <a:rPr lang="en-US" altLang="ja-JP" dirty="0"/>
              <a:t>)</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作業結果確認</a:t>
            </a:r>
            <a:endParaRPr lang="en-US" altLang="ja-JP" dirty="0"/>
          </a:p>
          <a:p>
            <a:pPr lvl="1"/>
            <a:r>
              <a:rPr lang="ja-JP" altLang="en-US" dirty="0"/>
              <a:t>ジョブ</a:t>
            </a:r>
            <a:r>
              <a:rPr lang="en-US" altLang="ja-JP" dirty="0"/>
              <a:t>(Movement)</a:t>
            </a:r>
            <a:r>
              <a:rPr lang="ja-JP" altLang="en-US" dirty="0"/>
              <a:t>を選択し、</a:t>
            </a:r>
            <a:r>
              <a:rPr lang="en-US" altLang="ja-JP" dirty="0"/>
              <a:t>Done</a:t>
            </a:r>
            <a:r>
              <a:rPr lang="ja-JP" altLang="en-US" dirty="0"/>
              <a:t>のアイコンまたは右側の</a:t>
            </a:r>
            <a:r>
              <a:rPr lang="en-US" altLang="ja-JP" dirty="0"/>
              <a:t>Operation status</a:t>
            </a:r>
            <a:r>
              <a:rPr lang="ja-JP" altLang="en-US" dirty="0"/>
              <a:t>をクリックすると</a:t>
            </a:r>
            <a:r>
              <a:rPr lang="ja-JP" altLang="en-US" dirty="0" smtClean="0"/>
              <a:t>詳細が表示されます。</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8" name="角丸四角形 37"/>
          <p:cNvSpPr/>
          <p:nvPr/>
        </p:nvSpPr>
        <p:spPr bwMode="auto">
          <a:xfrm>
            <a:off x="6897132" y="3244083"/>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1" name="角丸四角形 10"/>
          <p:cNvSpPr/>
          <p:nvPr/>
        </p:nvSpPr>
        <p:spPr bwMode="auto">
          <a:xfrm>
            <a:off x="2411700" y="3068951"/>
            <a:ext cx="1152160" cy="321738"/>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2" name="角丸四角形 11"/>
          <p:cNvSpPr/>
          <p:nvPr/>
        </p:nvSpPr>
        <p:spPr bwMode="auto">
          <a:xfrm>
            <a:off x="5796048" y="2924929"/>
            <a:ext cx="432182" cy="148379"/>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4" name="角丸四角形 13"/>
          <p:cNvSpPr/>
          <p:nvPr/>
        </p:nvSpPr>
        <p:spPr bwMode="auto">
          <a:xfrm>
            <a:off x="2656849" y="2777384"/>
            <a:ext cx="597274" cy="246101"/>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選択</a:t>
            </a:r>
            <a:endParaRPr lang="en-US" altLang="ja-JP" sz="1200" dirty="0">
              <a:latin typeface="+mn-ea"/>
            </a:endParaRPr>
          </a:p>
        </p:txBody>
      </p:sp>
      <p:sp>
        <p:nvSpPr>
          <p:cNvPr id="13" name="円形吹き出し 12"/>
          <p:cNvSpPr/>
          <p:nvPr/>
        </p:nvSpPr>
        <p:spPr bwMode="auto">
          <a:xfrm>
            <a:off x="2470073" y="2616882"/>
            <a:ext cx="301542" cy="275538"/>
          </a:xfrm>
          <a:prstGeom prst="wedgeEllipseCallout">
            <a:avLst>
              <a:gd name="adj1" fmla="val 315"/>
              <a:gd name="adj2" fmla="val 11895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cxnSp>
        <p:nvCxnSpPr>
          <p:cNvPr id="15" name="直線矢印コネクタ 14"/>
          <p:cNvCxnSpPr/>
          <p:nvPr/>
        </p:nvCxnSpPr>
        <p:spPr>
          <a:xfrm>
            <a:off x="2793346" y="3390689"/>
            <a:ext cx="1778167" cy="551885"/>
          </a:xfrm>
          <a:prstGeom prst="straightConnector1">
            <a:avLst/>
          </a:prstGeom>
          <a:ln w="38100">
            <a:solidFill>
              <a:srgbClr val="FF0000"/>
            </a:solidFill>
            <a:tailEnd type="arrow"/>
          </a:ln>
          <a:effectLst>
            <a:glow rad="63500">
              <a:schemeClr val="bg1">
                <a:alpha val="80000"/>
              </a:schemeClr>
            </a:glow>
          </a:effectLst>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5510799" y="3129377"/>
            <a:ext cx="432062" cy="729079"/>
          </a:xfrm>
          <a:prstGeom prst="straightConnector1">
            <a:avLst/>
          </a:prstGeom>
          <a:ln w="38100">
            <a:solidFill>
              <a:srgbClr val="FF0000"/>
            </a:solidFill>
            <a:tailEnd type="arrow"/>
          </a:ln>
          <a:effectLst>
            <a:glow rad="63500">
              <a:schemeClr val="bg1">
                <a:alpha val="8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43688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正方形/長方形 23"/>
          <p:cNvSpPr/>
          <p:nvPr/>
        </p:nvSpPr>
        <p:spPr bwMode="auto">
          <a:xfrm>
            <a:off x="4932050" y="2972407"/>
            <a:ext cx="2863342" cy="2866929"/>
          </a:xfrm>
          <a:prstGeom prst="rect">
            <a:avLst/>
          </a:prstGeom>
          <a:solidFill>
            <a:srgbClr val="92D050">
              <a:alpha val="49804"/>
            </a:srgbClr>
          </a:solidFill>
          <a:ln>
            <a:noFill/>
          </a:ln>
          <a:ex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2" name="正方形/長方形 21"/>
          <p:cNvSpPr/>
          <p:nvPr/>
        </p:nvSpPr>
        <p:spPr bwMode="auto">
          <a:xfrm>
            <a:off x="846213" y="2972407"/>
            <a:ext cx="2863342" cy="2866929"/>
          </a:xfrm>
          <a:prstGeom prst="rect">
            <a:avLst/>
          </a:prstGeom>
          <a:solidFill>
            <a:schemeClr val="bg2">
              <a:lumMod val="75000"/>
              <a:alpha val="50000"/>
            </a:schemeClr>
          </a:solidFill>
          <a:ln>
            <a:noFill/>
          </a:ln>
          <a:ex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3" name="角丸四角形 22"/>
          <p:cNvSpPr/>
          <p:nvPr/>
        </p:nvSpPr>
        <p:spPr bwMode="auto">
          <a:xfrm>
            <a:off x="1151840" y="3134609"/>
            <a:ext cx="2120881" cy="441608"/>
          </a:xfrm>
          <a:prstGeom prst="roundRect">
            <a:avLst/>
          </a:prstGeom>
          <a:solidFill>
            <a:schemeClr val="bg2">
              <a:lumMod val="75000"/>
            </a:schemeClr>
          </a:solidFill>
          <a:ln/>
          <a:effectLst/>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solidFill>
                  <a:schemeClr val="tx1"/>
                </a:solidFill>
                <a:latin typeface="+mn-ea"/>
              </a:rPr>
              <a:t>従来</a:t>
            </a:r>
            <a:r>
              <a:rPr lang="ja-JP" altLang="en-US" sz="1200" b="1" dirty="0">
                <a:solidFill>
                  <a:schemeClr val="tx1"/>
                </a:solidFill>
                <a:latin typeface="+mn-ea"/>
              </a:rPr>
              <a:t>のシステム構築</a:t>
            </a:r>
          </a:p>
        </p:txBody>
      </p:sp>
      <p:sp>
        <p:nvSpPr>
          <p:cNvPr id="2" name="タイトル 1"/>
          <p:cNvSpPr>
            <a:spLocks noGrp="1"/>
          </p:cNvSpPr>
          <p:nvPr>
            <p:ph type="title"/>
          </p:nvPr>
        </p:nvSpPr>
        <p:spPr/>
        <p:txBody>
          <a:bodyPr/>
          <a:lstStyle/>
          <a:p>
            <a:r>
              <a:rPr lang="en-US" altLang="ja-JP" dirty="0" smtClean="0"/>
              <a:t>1.1</a:t>
            </a:r>
            <a:r>
              <a:rPr lang="en-US" altLang="ja-JP" dirty="0"/>
              <a:t> </a:t>
            </a:r>
            <a:r>
              <a:rPr lang="ja-JP" altLang="en-US" dirty="0" smtClean="0"/>
              <a:t>はじめに </a:t>
            </a:r>
            <a:r>
              <a:rPr lang="en-US" altLang="ja-JP" dirty="0" smtClean="0"/>
              <a:t>(</a:t>
            </a:r>
            <a:r>
              <a:rPr lang="en-US" altLang="ja-JP" dirty="0"/>
              <a:t>1/2)</a:t>
            </a:r>
            <a:r>
              <a:rPr lang="ja-JP" altLang="en-US" dirty="0"/>
              <a:t>　</a:t>
            </a:r>
          </a:p>
        </p:txBody>
      </p:sp>
      <p:sp>
        <p:nvSpPr>
          <p:cNvPr id="3" name="コンテンツ プレースホルダー 2"/>
          <p:cNvSpPr>
            <a:spLocks noGrp="1"/>
          </p:cNvSpPr>
          <p:nvPr>
            <p:ph sz="quarter" idx="10"/>
          </p:nvPr>
        </p:nvSpPr>
        <p:spPr>
          <a:xfrm>
            <a:off x="179513" y="836709"/>
            <a:ext cx="8784000" cy="1862759"/>
          </a:xfrm>
        </p:spPr>
        <p:txBody>
          <a:bodyPr>
            <a:noAutofit/>
          </a:bodyPr>
          <a:lstStyle/>
          <a:p>
            <a:pPr marL="0" indent="0">
              <a:buNone/>
            </a:pPr>
            <a:r>
              <a:rPr lang="ja-JP" altLang="en-US" sz="1600" dirty="0" smtClean="0"/>
              <a:t>　</a:t>
            </a:r>
            <a:r>
              <a:rPr lang="ja-JP" altLang="en-US" sz="1800" dirty="0" smtClean="0"/>
              <a:t>本書は、はじめて </a:t>
            </a:r>
            <a:r>
              <a:rPr lang="en-US" altLang="ja-JP" sz="1800" dirty="0" smtClean="0"/>
              <a:t>IT Automation</a:t>
            </a:r>
            <a:r>
              <a:rPr lang="ja-JP" altLang="en-US" sz="1800" dirty="0" smtClean="0"/>
              <a:t>（以下</a:t>
            </a:r>
            <a:r>
              <a:rPr lang="en-US" altLang="ja-JP" sz="1800" dirty="0" smtClean="0"/>
              <a:t>ITA</a:t>
            </a:r>
            <a:r>
              <a:rPr lang="ja-JP" altLang="en-US" sz="1800" dirty="0" smtClean="0"/>
              <a:t>と記載）に触れるユーザが、</a:t>
            </a:r>
            <a:r>
              <a:rPr lang="en-US" altLang="ja-JP" sz="1800" dirty="0" smtClean="0"/>
              <a:t>ITA</a:t>
            </a:r>
            <a:r>
              <a:rPr lang="ja-JP" altLang="en-US" sz="1800" dirty="0" smtClean="0"/>
              <a:t>のインタフェース</a:t>
            </a:r>
            <a:r>
              <a:rPr lang="ja-JP" altLang="en-US" sz="1800" dirty="0"/>
              <a:t>をスムーズに</a:t>
            </a:r>
            <a:r>
              <a:rPr lang="ja-JP" altLang="en-US" sz="1800" dirty="0" smtClean="0"/>
              <a:t>体感できるクイックスタートの手順書としてご活用できます。</a:t>
            </a:r>
            <a:endParaRPr lang="en-US" altLang="ja-JP" sz="1800" dirty="0" smtClean="0"/>
          </a:p>
          <a:p>
            <a:pPr marL="0" indent="0">
              <a:buNone/>
            </a:pPr>
            <a:r>
              <a:rPr lang="ja-JP" altLang="en-US" sz="1800" dirty="0" smtClean="0"/>
              <a:t>　システム構築においてよくある</a:t>
            </a:r>
            <a:r>
              <a:rPr lang="en-US" altLang="ja-JP" sz="1800" dirty="0" smtClean="0"/>
              <a:t>Linux</a:t>
            </a:r>
            <a:r>
              <a:rPr lang="ja-JP" altLang="en-US" sz="1800" dirty="0" smtClean="0"/>
              <a:t>サーバのパッケージ</a:t>
            </a:r>
            <a:r>
              <a:rPr lang="ja-JP" altLang="en-US" sz="1800" dirty="0"/>
              <a:t>のインストール</a:t>
            </a:r>
            <a:r>
              <a:rPr lang="ja-JP" altLang="en-US" sz="1800" dirty="0" smtClean="0"/>
              <a:t>作業を通して、構築</a:t>
            </a:r>
            <a:r>
              <a:rPr lang="ja-JP" altLang="en-US" sz="1800" dirty="0"/>
              <a:t>対象サーバごとの作業とパッケージ</a:t>
            </a:r>
            <a:r>
              <a:rPr lang="ja-JP" altLang="en-US" sz="1800" dirty="0" smtClean="0"/>
              <a:t>管理を</a:t>
            </a:r>
            <a:r>
              <a:rPr lang="ja-JP" altLang="en-US" sz="1800" dirty="0"/>
              <a:t>自動化・一元</a:t>
            </a:r>
            <a:r>
              <a:rPr lang="ja-JP" altLang="en-US" sz="1800" dirty="0" smtClean="0"/>
              <a:t>管理化を行い、従来</a:t>
            </a:r>
            <a:r>
              <a:rPr lang="ja-JP" altLang="en-US" sz="1800" dirty="0"/>
              <a:t>のシステム</a:t>
            </a:r>
            <a:r>
              <a:rPr lang="ja-JP" altLang="en-US" sz="1800" dirty="0" smtClean="0"/>
              <a:t>構築とは異なる</a:t>
            </a:r>
            <a:r>
              <a:rPr lang="en-US" altLang="ja-JP" sz="1800" dirty="0" smtClean="0"/>
              <a:t>ITA</a:t>
            </a:r>
            <a:r>
              <a:rPr lang="ja-JP" altLang="en-US" sz="1800" dirty="0" smtClean="0"/>
              <a:t>を使用した効率的なシステムを体感できます。</a:t>
            </a:r>
          </a:p>
        </p:txBody>
      </p:sp>
      <p:pic>
        <p:nvPicPr>
          <p:cNvPr id="6" name="図 5"/>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56545" y="5041943"/>
            <a:ext cx="533136" cy="1123437"/>
          </a:xfrm>
          <a:prstGeom prst="rect">
            <a:avLst/>
          </a:prstGeom>
        </p:spPr>
      </p:pic>
      <p:sp>
        <p:nvSpPr>
          <p:cNvPr id="33" name="角丸四角形 32"/>
          <p:cNvSpPr/>
          <p:nvPr/>
        </p:nvSpPr>
        <p:spPr bwMode="auto">
          <a:xfrm>
            <a:off x="1010309" y="5088675"/>
            <a:ext cx="2403945" cy="545468"/>
          </a:xfrm>
          <a:prstGeom prst="roundRect">
            <a:avLst/>
          </a:prstGeom>
          <a:ln>
            <a:solidFill>
              <a:srgbClr val="A6A6A6"/>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手作業でのシステム構築</a:t>
            </a:r>
            <a:endParaRPr lang="en-US" altLang="ja-JP" sz="1200" b="1" dirty="0" smtClean="0">
              <a:latin typeface="+mn-ea"/>
            </a:endParaRPr>
          </a:p>
        </p:txBody>
      </p:sp>
      <p:sp>
        <p:nvSpPr>
          <p:cNvPr id="10" name="角丸四角形 9"/>
          <p:cNvSpPr/>
          <p:nvPr/>
        </p:nvSpPr>
        <p:spPr bwMode="auto">
          <a:xfrm>
            <a:off x="1012583" y="4422357"/>
            <a:ext cx="2403945" cy="545468"/>
          </a:xfrm>
          <a:prstGeom prst="roundRect">
            <a:avLst/>
          </a:prstGeom>
          <a:ln>
            <a:solidFill>
              <a:srgbClr val="A6A6A6"/>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バラバラ</a:t>
            </a:r>
            <a:r>
              <a:rPr lang="ja-JP" altLang="en-US" sz="1200" b="1" dirty="0" smtClean="0">
                <a:latin typeface="+mn-ea"/>
              </a:rPr>
              <a:t>に管理された</a:t>
            </a:r>
            <a:endParaRPr lang="en-US" altLang="ja-JP" sz="1200" b="1" dirty="0" smtClean="0">
              <a:latin typeface="+mn-ea"/>
            </a:endParaRPr>
          </a:p>
          <a:p>
            <a:pPr algn="ctr"/>
            <a:r>
              <a:rPr lang="ja-JP" altLang="en-US" sz="1200" b="1" dirty="0" smtClean="0">
                <a:latin typeface="+mn-ea"/>
              </a:rPr>
              <a:t>パラメータシート</a:t>
            </a:r>
            <a:endParaRPr lang="en-US" altLang="ja-JP" sz="1200" b="1" dirty="0" smtClean="0">
              <a:latin typeface="+mn-ea"/>
            </a:endParaRPr>
          </a:p>
        </p:txBody>
      </p:sp>
      <p:sp>
        <p:nvSpPr>
          <p:cNvPr id="11" name="角丸四角形 10"/>
          <p:cNvSpPr/>
          <p:nvPr/>
        </p:nvSpPr>
        <p:spPr bwMode="auto">
          <a:xfrm>
            <a:off x="1012583" y="3754690"/>
            <a:ext cx="2403945" cy="545468"/>
          </a:xfrm>
          <a:prstGeom prst="roundRect">
            <a:avLst/>
          </a:prstGeom>
          <a:ln>
            <a:solidFill>
              <a:srgbClr val="A6A6A6"/>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構築対象／作業ごとに</a:t>
            </a:r>
            <a:endParaRPr lang="en-US" altLang="ja-JP" sz="1200" b="1" dirty="0">
              <a:latin typeface="+mn-ea"/>
            </a:endParaRPr>
          </a:p>
          <a:p>
            <a:pPr algn="ctr"/>
            <a:r>
              <a:rPr lang="ja-JP" altLang="en-US" sz="1200" b="1" dirty="0" smtClean="0">
                <a:latin typeface="+mn-ea"/>
              </a:rPr>
              <a:t>必要な手順書</a:t>
            </a:r>
            <a:endParaRPr lang="en-US" altLang="ja-JP" sz="1200" b="1" dirty="0" smtClean="0">
              <a:latin typeface="+mn-ea"/>
            </a:endParaRPr>
          </a:p>
        </p:txBody>
      </p:sp>
      <p:sp>
        <p:nvSpPr>
          <p:cNvPr id="14" name="右矢印 13"/>
          <p:cNvSpPr/>
          <p:nvPr/>
        </p:nvSpPr>
        <p:spPr bwMode="auto">
          <a:xfrm>
            <a:off x="3839970" y="4452162"/>
            <a:ext cx="995153" cy="484507"/>
          </a:xfrm>
          <a:prstGeom prst="rightArrow">
            <a:avLst/>
          </a:prstGeom>
          <a:solidFill>
            <a:srgbClr val="FFA032"/>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smtClean="0">
              <a:solidFill>
                <a:schemeClr val="bg1"/>
              </a:solidFill>
              <a:latin typeface="+mn-ea"/>
            </a:endParaRPr>
          </a:p>
        </p:txBody>
      </p:sp>
      <p:sp>
        <p:nvSpPr>
          <p:cNvPr id="15" name="右矢印 14"/>
          <p:cNvSpPr/>
          <p:nvPr/>
        </p:nvSpPr>
        <p:spPr bwMode="auto">
          <a:xfrm>
            <a:off x="3839970" y="3783482"/>
            <a:ext cx="995153" cy="484507"/>
          </a:xfrm>
          <a:prstGeom prst="rightArrow">
            <a:avLst/>
          </a:prstGeom>
          <a:solidFill>
            <a:srgbClr val="FFA032"/>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smtClean="0">
              <a:solidFill>
                <a:schemeClr val="bg1"/>
              </a:solidFill>
              <a:latin typeface="+mn-ea"/>
            </a:endParaRPr>
          </a:p>
        </p:txBody>
      </p:sp>
      <p:sp>
        <p:nvSpPr>
          <p:cNvPr id="16" name="右矢印 15"/>
          <p:cNvSpPr/>
          <p:nvPr/>
        </p:nvSpPr>
        <p:spPr bwMode="auto">
          <a:xfrm>
            <a:off x="3840603" y="5119155"/>
            <a:ext cx="995153" cy="484507"/>
          </a:xfrm>
          <a:prstGeom prst="rightArrow">
            <a:avLst/>
          </a:prstGeom>
          <a:solidFill>
            <a:srgbClr val="FFA032"/>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smtClean="0">
              <a:solidFill>
                <a:schemeClr val="bg1"/>
              </a:solidFill>
              <a:latin typeface="+mn-ea"/>
            </a:endParaRPr>
          </a:p>
        </p:txBody>
      </p:sp>
      <p:sp>
        <p:nvSpPr>
          <p:cNvPr id="17" name="角丸四角形 16"/>
          <p:cNvSpPr/>
          <p:nvPr/>
        </p:nvSpPr>
        <p:spPr bwMode="auto">
          <a:xfrm>
            <a:off x="5152490" y="5088675"/>
            <a:ext cx="2403945" cy="545468"/>
          </a:xfrm>
          <a:prstGeom prst="roundRect">
            <a:avLst/>
          </a:prstGeom>
          <a:ln>
            <a:solidFill>
              <a:srgbClr val="92D05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自動化</a:t>
            </a:r>
            <a:r>
              <a:rPr lang="ja-JP" altLang="en-US" sz="1200" b="1" dirty="0">
                <a:latin typeface="+mn-ea"/>
              </a:rPr>
              <a:t>されたシステム</a:t>
            </a:r>
            <a:r>
              <a:rPr lang="ja-JP" altLang="en-US" sz="1200" b="1" dirty="0" smtClean="0">
                <a:latin typeface="+mn-ea"/>
              </a:rPr>
              <a:t>構築</a:t>
            </a:r>
            <a:endParaRPr lang="en-US" altLang="ja-JP" sz="1200" b="1" dirty="0">
              <a:latin typeface="+mn-ea"/>
            </a:endParaRPr>
          </a:p>
        </p:txBody>
      </p:sp>
      <p:sp>
        <p:nvSpPr>
          <p:cNvPr id="18" name="角丸四角形 17"/>
          <p:cNvSpPr/>
          <p:nvPr/>
        </p:nvSpPr>
        <p:spPr bwMode="auto">
          <a:xfrm>
            <a:off x="5141830" y="4422357"/>
            <a:ext cx="2403945" cy="545468"/>
          </a:xfrm>
          <a:prstGeom prst="roundRect">
            <a:avLst/>
          </a:prstGeom>
          <a:ln>
            <a:solidFill>
              <a:srgbClr val="92D05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一元管理</a:t>
            </a:r>
            <a:r>
              <a:rPr lang="en-US" altLang="ja-JP" sz="1200" b="1" dirty="0" smtClean="0">
                <a:latin typeface="+mn-ea"/>
              </a:rPr>
              <a:t>/</a:t>
            </a:r>
            <a:r>
              <a:rPr lang="ja-JP" altLang="en-US" sz="1200" b="1" dirty="0" smtClean="0">
                <a:latin typeface="+mn-ea"/>
              </a:rPr>
              <a:t>履歴管理された</a:t>
            </a:r>
            <a:endParaRPr lang="en-US" altLang="ja-JP" sz="1200" b="1" dirty="0" smtClean="0">
              <a:latin typeface="+mn-ea"/>
            </a:endParaRPr>
          </a:p>
          <a:p>
            <a:pPr algn="ctr"/>
            <a:r>
              <a:rPr lang="ja-JP" altLang="en-US" sz="1200" b="1" dirty="0" smtClean="0">
                <a:latin typeface="+mn-ea"/>
              </a:rPr>
              <a:t>パラメータシート</a:t>
            </a:r>
            <a:endParaRPr lang="en-US" altLang="ja-JP" sz="1200" b="1" dirty="0" smtClean="0">
              <a:latin typeface="+mn-ea"/>
            </a:endParaRPr>
          </a:p>
        </p:txBody>
      </p:sp>
      <p:sp>
        <p:nvSpPr>
          <p:cNvPr id="19" name="角丸四角形 18"/>
          <p:cNvSpPr/>
          <p:nvPr/>
        </p:nvSpPr>
        <p:spPr bwMode="auto">
          <a:xfrm>
            <a:off x="5152490" y="3760599"/>
            <a:ext cx="2403945" cy="545468"/>
          </a:xfrm>
          <a:prstGeom prst="roundRect">
            <a:avLst/>
          </a:prstGeom>
          <a:ln>
            <a:solidFill>
              <a:srgbClr val="92D05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繰り返し</a:t>
            </a:r>
            <a:r>
              <a:rPr lang="ja-JP" altLang="en-US" sz="1200" b="1" dirty="0" smtClean="0">
                <a:latin typeface="+mn-ea"/>
              </a:rPr>
              <a:t>使える手順</a:t>
            </a:r>
            <a:endParaRPr lang="en-US" altLang="ja-JP" sz="1200" b="1" dirty="0" smtClean="0">
              <a:latin typeface="+mn-ea"/>
            </a:endParaRPr>
          </a:p>
          <a:p>
            <a:pPr algn="ctr"/>
            <a:r>
              <a:rPr lang="en-US" altLang="ja-JP" sz="1200" b="1" dirty="0" smtClean="0">
                <a:latin typeface="+mn-ea"/>
              </a:rPr>
              <a:t>(Playbook)</a:t>
            </a:r>
            <a:endParaRPr lang="en-US" altLang="ja-JP" sz="1200" b="1" dirty="0">
              <a:latin typeface="+mn-ea"/>
            </a:endParaRPr>
          </a:p>
        </p:txBody>
      </p:sp>
      <p:pic>
        <p:nvPicPr>
          <p:cNvPr id="5" name="図 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01325" y="5247172"/>
            <a:ext cx="876768" cy="773942"/>
          </a:xfrm>
          <a:prstGeom prst="rect">
            <a:avLst/>
          </a:prstGeom>
        </p:spPr>
      </p:pic>
      <p:sp>
        <p:nvSpPr>
          <p:cNvPr id="25" name="角丸四角形 24"/>
          <p:cNvSpPr/>
          <p:nvPr/>
        </p:nvSpPr>
        <p:spPr bwMode="auto">
          <a:xfrm>
            <a:off x="5300272" y="3129532"/>
            <a:ext cx="2126897" cy="446685"/>
          </a:xfrm>
          <a:prstGeom prst="roundRect">
            <a:avLst/>
          </a:prstGeom>
          <a:solidFill>
            <a:srgbClr val="92D050"/>
          </a:solidFill>
          <a:ln/>
          <a:effectLst/>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smtClean="0">
                <a:solidFill>
                  <a:schemeClr val="tx1"/>
                </a:solidFill>
                <a:latin typeface="+mn-ea"/>
              </a:rPr>
              <a:t>ITA</a:t>
            </a:r>
            <a:r>
              <a:rPr lang="ja-JP" altLang="en-US" sz="1100" b="1" dirty="0">
                <a:solidFill>
                  <a:schemeClr val="tx1"/>
                </a:solidFill>
                <a:latin typeface="+mn-ea"/>
              </a:rPr>
              <a:t>で自動化</a:t>
            </a:r>
            <a:r>
              <a:rPr lang="ja-JP" altLang="en-US" sz="1100" b="1" dirty="0" smtClean="0">
                <a:solidFill>
                  <a:schemeClr val="tx1"/>
                </a:solidFill>
                <a:latin typeface="+mn-ea"/>
              </a:rPr>
              <a:t>された</a:t>
            </a:r>
            <a:endParaRPr lang="en-US" altLang="ja-JP" sz="1100" b="1" dirty="0" smtClean="0">
              <a:solidFill>
                <a:schemeClr val="tx1"/>
              </a:solidFill>
              <a:latin typeface="+mn-ea"/>
            </a:endParaRPr>
          </a:p>
          <a:p>
            <a:pPr algn="ctr"/>
            <a:r>
              <a:rPr lang="ja-JP" altLang="en-US" sz="1100" b="1" dirty="0" smtClean="0">
                <a:solidFill>
                  <a:schemeClr val="tx1"/>
                </a:solidFill>
                <a:latin typeface="+mn-ea"/>
              </a:rPr>
              <a:t>システム</a:t>
            </a:r>
            <a:r>
              <a:rPr lang="ja-JP" altLang="en-US" sz="1100" b="1" dirty="0">
                <a:solidFill>
                  <a:schemeClr val="tx1"/>
                </a:solidFill>
                <a:latin typeface="+mn-ea"/>
              </a:rPr>
              <a:t>構築</a:t>
            </a:r>
          </a:p>
        </p:txBody>
      </p:sp>
    </p:spTree>
    <p:extLst>
      <p:ext uri="{BB962C8B-B14F-4D97-AF65-F5344CB8AC3E}">
        <p14:creationId xmlns:p14="http://schemas.microsoft.com/office/powerpoint/2010/main" val="10021219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259042" y="1719524"/>
            <a:ext cx="6375940" cy="4684776"/>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5</a:t>
            </a:r>
            <a:r>
              <a:rPr lang="en-US" altLang="ja-JP" dirty="0" smtClean="0"/>
              <a:t>.4</a:t>
            </a:r>
            <a:r>
              <a:rPr lang="ja-JP" altLang="en-US" dirty="0" smtClean="0"/>
              <a:t> 実行結果の確認</a:t>
            </a:r>
            <a:r>
              <a:rPr lang="en-US" altLang="ja-JP" dirty="0" smtClean="0"/>
              <a:t>(1/2)</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作業結果確認</a:t>
            </a:r>
            <a:endParaRPr lang="en-US" altLang="ja-JP" dirty="0"/>
          </a:p>
          <a:p>
            <a:pPr lvl="1"/>
            <a:r>
              <a:rPr lang="ja-JP" altLang="en-US" dirty="0" smtClean="0"/>
              <a:t>詳細画面の進行</a:t>
            </a:r>
            <a:r>
              <a:rPr lang="ja-JP" altLang="en-US" dirty="0"/>
              <a:t>状況</a:t>
            </a:r>
            <a:r>
              <a:rPr lang="en-US" altLang="ja-JP" dirty="0"/>
              <a:t>(</a:t>
            </a:r>
            <a:r>
              <a:rPr lang="ja-JP" altLang="en-US" dirty="0"/>
              <a:t>実行ログ</a:t>
            </a:r>
            <a:r>
              <a:rPr lang="en-US" altLang="ja-JP" dirty="0"/>
              <a:t>)</a:t>
            </a:r>
            <a:r>
              <a:rPr lang="ja-JP" altLang="en-US" dirty="0"/>
              <a:t>で</a:t>
            </a:r>
            <a:r>
              <a:rPr lang="en-US" altLang="ja-JP" dirty="0"/>
              <a:t>Ansible</a:t>
            </a:r>
            <a:r>
              <a:rPr lang="ja-JP" altLang="en-US" dirty="0"/>
              <a:t>の実行ログを</a:t>
            </a:r>
            <a:r>
              <a:rPr lang="ja-JP" altLang="en-US" dirty="0" smtClean="0"/>
              <a:t>確認します。</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91138" y="3247846"/>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4" name="角丸四角形 13"/>
          <p:cNvSpPr/>
          <p:nvPr/>
        </p:nvSpPr>
        <p:spPr bwMode="auto">
          <a:xfrm>
            <a:off x="6887344" y="3695045"/>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solidFill>
                  <a:srgbClr val="FF0000"/>
                </a:solidFill>
                <a:latin typeface="+mn-ea"/>
              </a:rPr>
              <a:t>実行結果の確認</a:t>
            </a:r>
            <a:endParaRPr lang="ja-JP" altLang="en-US" sz="900" b="1" dirty="0">
              <a:solidFill>
                <a:srgbClr val="FF0000"/>
              </a:solidFill>
              <a:latin typeface="+mn-ea"/>
            </a:endParaRPr>
          </a:p>
        </p:txBody>
      </p:sp>
      <p:sp>
        <p:nvSpPr>
          <p:cNvPr id="22" name="角丸四角形 21"/>
          <p:cNvSpPr/>
          <p:nvPr/>
        </p:nvSpPr>
        <p:spPr bwMode="auto">
          <a:xfrm>
            <a:off x="1187530" y="2420860"/>
            <a:ext cx="5400750" cy="252035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Tree>
    <p:extLst>
      <p:ext uri="{BB962C8B-B14F-4D97-AF65-F5344CB8AC3E}">
        <p14:creationId xmlns:p14="http://schemas.microsoft.com/office/powerpoint/2010/main" val="9724501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normAutofit/>
          </a:bodyPr>
          <a:lstStyle/>
          <a:p>
            <a:r>
              <a:rPr lang="en-US" altLang="ja-JP" dirty="0"/>
              <a:t>5</a:t>
            </a:r>
            <a:r>
              <a:rPr lang="en-US" altLang="ja-JP" dirty="0" smtClean="0"/>
              <a:t>.4</a:t>
            </a:r>
            <a:r>
              <a:rPr lang="ja-JP" altLang="en-US" dirty="0" smtClean="0"/>
              <a:t> 実行結果の確認</a:t>
            </a:r>
            <a:r>
              <a:rPr lang="en-US" altLang="ja-JP" dirty="0" smtClean="0"/>
              <a:t>(2/2)</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実行ログの</a:t>
            </a:r>
            <a:r>
              <a:rPr lang="ja-JP" altLang="en-US" dirty="0" smtClean="0"/>
              <a:t>確認</a:t>
            </a:r>
            <a:endParaRPr lang="en-US" altLang="ja-JP" dirty="0" smtClean="0"/>
          </a:p>
          <a:p>
            <a:pPr lvl="1"/>
            <a:r>
              <a:rPr lang="ja-JP" altLang="en-US" dirty="0" smtClean="0"/>
              <a:t>新た</a:t>
            </a:r>
            <a:r>
              <a:rPr lang="ja-JP" altLang="en-US" dirty="0"/>
              <a:t>に</a:t>
            </a:r>
            <a:r>
              <a:rPr lang="en-US" altLang="ja-JP" dirty="0" err="1"/>
              <a:t>mariadb</a:t>
            </a:r>
            <a:r>
              <a:rPr lang="ja-JP" altLang="en-US" dirty="0"/>
              <a:t>の</a:t>
            </a:r>
            <a:r>
              <a:rPr lang="ja-JP" altLang="en-US" dirty="0" smtClean="0"/>
              <a:t>インストールと他</a:t>
            </a:r>
            <a:r>
              <a:rPr lang="ja-JP" altLang="en-US" dirty="0"/>
              <a:t>のパッケージとの依存関係の</a:t>
            </a:r>
            <a:r>
              <a:rPr lang="ja-JP" altLang="en-US" dirty="0" smtClean="0"/>
              <a:t>解決、他</a:t>
            </a:r>
            <a:r>
              <a:rPr lang="ja-JP" altLang="en-US" dirty="0"/>
              <a:t>の</a:t>
            </a:r>
            <a:r>
              <a:rPr lang="en-US" altLang="ja-JP" dirty="0"/>
              <a:t>4</a:t>
            </a:r>
            <a:r>
              <a:rPr lang="ja-JP" altLang="en-US" dirty="0" err="1"/>
              <a:t>つの</a:t>
            </a:r>
            <a:r>
              <a:rPr lang="ja-JP" altLang="en-US" dirty="0"/>
              <a:t>パッケージ</a:t>
            </a:r>
            <a:r>
              <a:rPr lang="en-US" altLang="ja-JP" dirty="0"/>
              <a:t>(</a:t>
            </a:r>
            <a:r>
              <a:rPr lang="en-US" altLang="ja-JP" dirty="0" err="1"/>
              <a:t>htpd,php,perl,python</a:t>
            </a:r>
            <a:r>
              <a:rPr lang="en-US" altLang="ja-JP" dirty="0" smtClean="0"/>
              <a:t>)</a:t>
            </a:r>
            <a:r>
              <a:rPr lang="ja-JP" altLang="en-US" dirty="0"/>
              <a:t>の</a:t>
            </a:r>
            <a:r>
              <a:rPr lang="ja-JP" altLang="en-US" dirty="0" smtClean="0"/>
              <a:t>バージョンアップが行われていることを確認して</a:t>
            </a:r>
            <a:r>
              <a:rPr lang="ja-JP" altLang="en-US" dirty="0"/>
              <a:t>下</a:t>
            </a:r>
            <a:r>
              <a:rPr lang="ja-JP" altLang="en-US" dirty="0" smtClean="0"/>
              <a:t>さい。</a:t>
            </a:r>
            <a:endParaRPr lang="ja-JP" altLang="en-US" dirty="0"/>
          </a:p>
        </p:txBody>
      </p:sp>
      <p:sp>
        <p:nvSpPr>
          <p:cNvPr id="35" name="正方形/長方形 34"/>
          <p:cNvSpPr/>
          <p:nvPr/>
        </p:nvSpPr>
        <p:spPr bwMode="auto">
          <a:xfrm>
            <a:off x="6815468" y="2220394"/>
            <a:ext cx="2148045" cy="2000716"/>
          </a:xfrm>
          <a:prstGeom prst="rect">
            <a:avLst/>
          </a:prstGeom>
          <a:ln/>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6" name="角丸四角形 35"/>
          <p:cNvSpPr/>
          <p:nvPr/>
        </p:nvSpPr>
        <p:spPr bwMode="auto">
          <a:xfrm>
            <a:off x="6887479" y="2800647"/>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91138" y="3247846"/>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9" name="角丸四角形 38"/>
          <p:cNvSpPr/>
          <p:nvPr/>
        </p:nvSpPr>
        <p:spPr bwMode="auto">
          <a:xfrm>
            <a:off x="6887345" y="2352233"/>
            <a:ext cx="2004289" cy="366867"/>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4" name="角丸四角形 13"/>
          <p:cNvSpPr/>
          <p:nvPr/>
        </p:nvSpPr>
        <p:spPr bwMode="auto">
          <a:xfrm>
            <a:off x="6887344" y="3695045"/>
            <a:ext cx="2004289" cy="366867"/>
          </a:xfrm>
          <a:prstGeom prst="roundRect">
            <a:avLst/>
          </a:prstGeom>
          <a:solidFill>
            <a:schemeClr val="accent3">
              <a:lumMod val="25000"/>
              <a:lumOff val="75000"/>
            </a:schemeClr>
          </a:solidFill>
          <a:ln>
            <a:solidFill>
              <a:srgbClr val="FF0000"/>
            </a:solidFill>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solidFill>
                  <a:srgbClr val="FF0000"/>
                </a:solidFill>
                <a:latin typeface="+mn-ea"/>
              </a:rPr>
              <a:t>実行結果の確認</a:t>
            </a:r>
            <a:endParaRPr lang="ja-JP" altLang="en-US" sz="900" b="1" dirty="0">
              <a:solidFill>
                <a:srgbClr val="FF0000"/>
              </a:solidFill>
              <a:latin typeface="+mn-ea"/>
            </a:endParaRPr>
          </a:p>
        </p:txBody>
      </p:sp>
      <p:sp>
        <p:nvSpPr>
          <p:cNvPr id="11" name="テキスト ボックス 10"/>
          <p:cNvSpPr txBox="1"/>
          <p:nvPr/>
        </p:nvSpPr>
        <p:spPr>
          <a:xfrm>
            <a:off x="275788" y="2003686"/>
            <a:ext cx="6336758" cy="4449502"/>
          </a:xfrm>
          <a:prstGeom prst="rect">
            <a:avLst/>
          </a:prstGeom>
          <a:solidFill>
            <a:srgbClr val="FFFFCC"/>
          </a:solidFill>
        </p:spPr>
        <p:txBody>
          <a:bodyPr wrap="square" rtlCol="0">
            <a:noAutofit/>
          </a:bodyPr>
          <a:lstStyle/>
          <a:p>
            <a:r>
              <a:rPr lang="en-US" altLang="ja-JP" sz="1050" dirty="0"/>
              <a:t>Package httpd-2.4.6-97.el7.centos.x86_64 already installed and latest version\</a:t>
            </a:r>
          </a:p>
          <a:p>
            <a:r>
              <a:rPr lang="en-US" altLang="ja-JP" sz="1050" dirty="0"/>
              <a:t>Package php-5.4.16-48.el7.x86_64 already installed and latest version\</a:t>
            </a:r>
          </a:p>
          <a:p>
            <a:r>
              <a:rPr lang="en-US" altLang="ja-JP" sz="1050" dirty="0"/>
              <a:t>Package 4:perl-5.16.3-299.el7_9.x86_64 already installed and latest version\</a:t>
            </a:r>
          </a:p>
          <a:p>
            <a:r>
              <a:rPr lang="en-US" altLang="ja-JP" sz="1050" dirty="0"/>
              <a:t>Package python-2.7.5-90.el7.x86_64 already installed and latest version\</a:t>
            </a:r>
          </a:p>
          <a:p>
            <a:endParaRPr lang="en-US" altLang="ja-JP" sz="1050" dirty="0"/>
          </a:p>
          <a:p>
            <a:r>
              <a:rPr lang="ja-JP" altLang="en-US" sz="1050" dirty="0"/>
              <a:t>～～～～～～～～～～～～～～～～～～～～省略～～～～～～～～～～～～～～～～～～～～～～～</a:t>
            </a:r>
          </a:p>
          <a:p>
            <a:endParaRPr lang="ja-JP" altLang="en-US" sz="1050" dirty="0"/>
          </a:p>
          <a:p>
            <a:r>
              <a:rPr lang="en-US" altLang="ja-JP" sz="1050" dirty="0"/>
              <a:t>Installed:</a:t>
            </a:r>
          </a:p>
          <a:p>
            <a:r>
              <a:rPr lang="en-US" altLang="ja-JP" sz="1050" dirty="0"/>
              <a:t>  mariadb-server.x86_64 1:5.5.68-1.el7                                          </a:t>
            </a:r>
          </a:p>
          <a:p>
            <a:endParaRPr lang="en-US" altLang="ja-JP" sz="1050" dirty="0"/>
          </a:p>
          <a:p>
            <a:r>
              <a:rPr lang="en-US" altLang="ja-JP" sz="1050" dirty="0"/>
              <a:t>Dependency Installed:</a:t>
            </a:r>
          </a:p>
          <a:p>
            <a:r>
              <a:rPr lang="en-US" altLang="ja-JP" sz="1050" dirty="0"/>
              <a:t>  mariadb.x86_64 1:5.5.68-1.el7                                                 </a:t>
            </a:r>
          </a:p>
          <a:p>
            <a:r>
              <a:rPr lang="en-US" altLang="ja-JP" sz="1050" dirty="0"/>
              <a:t>  perl-Compress-Raw-Bzip2.x86_64 0:2.061-3.el7                                  </a:t>
            </a:r>
          </a:p>
          <a:p>
            <a:r>
              <a:rPr lang="en-US" altLang="ja-JP" sz="1050" dirty="0"/>
              <a:t>  perl-Compress-Raw-Zlib.x86_64 1:2.061-4.el7                                   </a:t>
            </a:r>
          </a:p>
          <a:p>
            <a:r>
              <a:rPr lang="en-US" altLang="ja-JP" sz="1050" dirty="0"/>
              <a:t>  perl-DBD-MySQL.x86_64 0:4.023-6.el7                                           </a:t>
            </a:r>
          </a:p>
          <a:p>
            <a:r>
              <a:rPr lang="en-US" altLang="ja-JP" sz="1050" dirty="0"/>
              <a:t>  perl-DBI.x86_64 0:1.627-4.el7                                                 </a:t>
            </a:r>
          </a:p>
          <a:p>
            <a:r>
              <a:rPr lang="en-US" altLang="ja-JP" sz="1050" dirty="0"/>
              <a:t>  </a:t>
            </a:r>
            <a:r>
              <a:rPr lang="en-US" altLang="ja-JP" sz="1050" dirty="0" err="1"/>
              <a:t>perl</a:t>
            </a:r>
            <a:r>
              <a:rPr lang="en-US" altLang="ja-JP" sz="1050" dirty="0"/>
              <a:t>-IO-</a:t>
            </a:r>
            <a:r>
              <a:rPr lang="en-US" altLang="ja-JP" sz="1050" dirty="0" err="1"/>
              <a:t>Compress.noarch</a:t>
            </a:r>
            <a:r>
              <a:rPr lang="en-US" altLang="ja-JP" sz="1050" dirty="0"/>
              <a:t> 0:2.061-2.el7                                         </a:t>
            </a:r>
          </a:p>
          <a:p>
            <a:r>
              <a:rPr lang="en-US" altLang="ja-JP" sz="1050" dirty="0"/>
              <a:t>  </a:t>
            </a:r>
            <a:r>
              <a:rPr lang="en-US" altLang="ja-JP" sz="1050" dirty="0" err="1"/>
              <a:t>perl</a:t>
            </a:r>
            <a:r>
              <a:rPr lang="en-US" altLang="ja-JP" sz="1050" dirty="0"/>
              <a:t>-Net-</a:t>
            </a:r>
            <a:r>
              <a:rPr lang="en-US" altLang="ja-JP" sz="1050" dirty="0" err="1"/>
              <a:t>Daemon.noarch</a:t>
            </a:r>
            <a:r>
              <a:rPr lang="en-US" altLang="ja-JP" sz="1050" dirty="0"/>
              <a:t> 0:0.48-5.el7                                           </a:t>
            </a:r>
          </a:p>
          <a:p>
            <a:r>
              <a:rPr lang="en-US" altLang="ja-JP" sz="1050" dirty="0"/>
              <a:t>  </a:t>
            </a:r>
            <a:r>
              <a:rPr lang="en-US" altLang="ja-JP" sz="1050" dirty="0" err="1"/>
              <a:t>perl-PlRPC.noarch</a:t>
            </a:r>
            <a:r>
              <a:rPr lang="en-US" altLang="ja-JP" sz="1050" dirty="0"/>
              <a:t> 0:0.2020-14.el7                                             </a:t>
            </a:r>
          </a:p>
          <a:p>
            <a:endParaRPr lang="en-US" altLang="ja-JP" sz="1050" dirty="0"/>
          </a:p>
          <a:p>
            <a:r>
              <a:rPr lang="en-US" altLang="ja-JP" sz="1050" dirty="0"/>
              <a:t>Dependency Updated:</a:t>
            </a:r>
          </a:p>
          <a:p>
            <a:r>
              <a:rPr lang="en-US" altLang="ja-JP" sz="1050" dirty="0"/>
              <a:t>  mariadb-libs.x86_64 1:5.5.68-1.el7                                            </a:t>
            </a:r>
          </a:p>
          <a:p>
            <a:endParaRPr lang="en-US" altLang="ja-JP" sz="1050" dirty="0"/>
          </a:p>
          <a:p>
            <a:r>
              <a:rPr lang="en-US" altLang="ja-JP" sz="1050" dirty="0"/>
              <a:t>Complete!</a:t>
            </a:r>
          </a:p>
          <a:p>
            <a:r>
              <a:rPr lang="en-US" altLang="ja-JP" sz="1050" dirty="0"/>
              <a:t>"</a:t>
            </a:r>
          </a:p>
          <a:p>
            <a:r>
              <a:rPr lang="en-US" altLang="ja-JP" sz="1050" dirty="0"/>
              <a:t>    ]</a:t>
            </a:r>
          </a:p>
          <a:p>
            <a:r>
              <a:rPr lang="en-US" altLang="ja-JP" sz="1050" dirty="0"/>
              <a:t>}</a:t>
            </a:r>
            <a:endParaRPr kumimoji="1" lang="ja-JP" altLang="en-US" sz="1050" dirty="0"/>
          </a:p>
        </p:txBody>
      </p:sp>
      <p:sp>
        <p:nvSpPr>
          <p:cNvPr id="12" name="テキスト ボックス 11"/>
          <p:cNvSpPr txBox="1"/>
          <p:nvPr/>
        </p:nvSpPr>
        <p:spPr>
          <a:xfrm>
            <a:off x="252263" y="1749770"/>
            <a:ext cx="1793834" cy="253916"/>
          </a:xfrm>
          <a:prstGeom prst="rect">
            <a:avLst/>
          </a:prstGeom>
          <a:noFill/>
        </p:spPr>
        <p:txBody>
          <a:bodyPr wrap="square" rtlCol="0">
            <a:spAutoFit/>
          </a:bodyPr>
          <a:lstStyle/>
          <a:p>
            <a:r>
              <a:rPr lang="ja-JP" altLang="en-US" sz="1050" dirty="0"/>
              <a:t>進行状況</a:t>
            </a:r>
            <a:r>
              <a:rPr lang="en-US" altLang="ja-JP" sz="1050" dirty="0"/>
              <a:t>(</a:t>
            </a:r>
            <a:r>
              <a:rPr lang="ja-JP" altLang="en-US" sz="1050" dirty="0"/>
              <a:t>実行ログ</a:t>
            </a:r>
            <a:r>
              <a:rPr lang="en-US" altLang="ja-JP" sz="1050" dirty="0"/>
              <a:t>)</a:t>
            </a:r>
            <a:r>
              <a:rPr lang="ja-JP" altLang="en-US" sz="1050" dirty="0"/>
              <a:t>の一部</a:t>
            </a:r>
            <a:endParaRPr kumimoji="1" lang="ja-JP" altLang="en-US" sz="1050" dirty="0"/>
          </a:p>
        </p:txBody>
      </p:sp>
    </p:spTree>
    <p:extLst>
      <p:ext uri="{BB962C8B-B14F-4D97-AF65-F5344CB8AC3E}">
        <p14:creationId xmlns:p14="http://schemas.microsoft.com/office/powerpoint/2010/main" val="6784924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a:t>6</a:t>
            </a:r>
            <a:r>
              <a:rPr lang="en-US" altLang="ja-JP" dirty="0" smtClean="0"/>
              <a:t>.</a:t>
            </a:r>
            <a:r>
              <a:rPr lang="ja-JP" altLang="en-US" dirty="0" smtClean="0"/>
              <a:t>　</a:t>
            </a:r>
            <a:r>
              <a:rPr lang="en-US" altLang="ja-JP" dirty="0"/>
              <a:t>CMDB</a:t>
            </a:r>
            <a:r>
              <a:rPr lang="ja-JP" altLang="en-US" dirty="0"/>
              <a:t>パラメータの履歴</a:t>
            </a:r>
            <a:r>
              <a:rPr lang="ja-JP" altLang="en-US" dirty="0" smtClean="0"/>
              <a:t>確認　</a:t>
            </a:r>
            <a:endParaRPr kumimoji="1" lang="ja-JP" altLang="en-US" dirty="0"/>
          </a:p>
        </p:txBody>
      </p:sp>
    </p:spTree>
    <p:extLst>
      <p:ext uri="{BB962C8B-B14F-4D97-AF65-F5344CB8AC3E}">
        <p14:creationId xmlns:p14="http://schemas.microsoft.com/office/powerpoint/2010/main" val="6922950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lstStyle/>
          <a:p>
            <a:r>
              <a:rPr lang="en-US" altLang="ja-JP" dirty="0" smtClean="0"/>
              <a:t>6.1</a:t>
            </a:r>
            <a:r>
              <a:rPr lang="ja-JP" altLang="en-US" dirty="0"/>
              <a:t> </a:t>
            </a:r>
            <a:r>
              <a:rPr lang="ja-JP" altLang="en-US" dirty="0" smtClean="0"/>
              <a:t>作業実行と履歴管理　</a:t>
            </a:r>
            <a:endParaRPr lang="ja-JP" altLang="en-US" dirty="0"/>
          </a:p>
        </p:txBody>
      </p:sp>
      <p:sp>
        <p:nvSpPr>
          <p:cNvPr id="3" name="コンテンツ プレースホルダー 2"/>
          <p:cNvSpPr>
            <a:spLocks noGrp="1"/>
          </p:cNvSpPr>
          <p:nvPr>
            <p:ph sz="quarter" idx="10"/>
          </p:nvPr>
        </p:nvSpPr>
        <p:spPr>
          <a:xfrm>
            <a:off x="323747" y="836712"/>
            <a:ext cx="8568854" cy="5472688"/>
          </a:xfrm>
        </p:spPr>
        <p:txBody>
          <a:bodyPr>
            <a:normAutofit/>
          </a:bodyPr>
          <a:lstStyle/>
          <a:p>
            <a:r>
              <a:rPr lang="ja-JP" altLang="en-US" dirty="0" smtClean="0"/>
              <a:t>履歴管理と本シナリオのポイント</a:t>
            </a:r>
            <a:endParaRPr lang="en-US" altLang="ja-JP" dirty="0" smtClean="0"/>
          </a:p>
          <a:p>
            <a:pPr lvl="1"/>
            <a:r>
              <a:rPr lang="en-US" altLang="ja-JP" dirty="0" smtClean="0"/>
              <a:t>ITA</a:t>
            </a:r>
            <a:r>
              <a:rPr lang="ja-JP" altLang="en-US" dirty="0" smtClean="0"/>
              <a:t>は</a:t>
            </a:r>
            <a:r>
              <a:rPr lang="en-US" altLang="ja-JP" dirty="0"/>
              <a:t>CMDB</a:t>
            </a:r>
            <a:r>
              <a:rPr lang="ja-JP" altLang="en-US" dirty="0"/>
              <a:t>に「誰が・いつ・何をしたのか？」を履歴管理</a:t>
            </a:r>
            <a:r>
              <a:rPr lang="ja-JP" altLang="en-US" dirty="0" smtClean="0"/>
              <a:t>し、その時の時点でシステムのパラメータはどうなっているのかを抽出できる機能があります。パラメータ</a:t>
            </a:r>
            <a:r>
              <a:rPr lang="ja-JP" altLang="en-US" dirty="0"/>
              <a:t>の履歴管理をすることにより、設計者や運用者がストレスなくシステム更改を行うことができます。</a:t>
            </a:r>
          </a:p>
          <a:p>
            <a:pPr lvl="1"/>
            <a:endParaRPr lang="en-US" altLang="ja-JP" dirty="0" smtClean="0"/>
          </a:p>
          <a:p>
            <a:pPr marL="180000" lvl="1" indent="0">
              <a:buNone/>
            </a:pPr>
            <a:r>
              <a:rPr lang="en-US" altLang="ja-JP" dirty="0" smtClean="0"/>
              <a:t>   </a:t>
            </a:r>
            <a:endParaRPr lang="en-US" altLang="ja-JP" dirty="0"/>
          </a:p>
        </p:txBody>
      </p:sp>
      <p:cxnSp>
        <p:nvCxnSpPr>
          <p:cNvPr id="10" name="直線矢印コネクタ 9"/>
          <p:cNvCxnSpPr/>
          <p:nvPr/>
        </p:nvCxnSpPr>
        <p:spPr bwMode="auto">
          <a:xfrm>
            <a:off x="683460" y="4267230"/>
            <a:ext cx="7777080" cy="0"/>
          </a:xfrm>
          <a:prstGeom prst="straightConnector1">
            <a:avLst/>
          </a:prstGeom>
          <a:ln>
            <a:headEnd type="none" w="med" len="med"/>
            <a:tailEnd type="triangle"/>
          </a:ln>
          <a:extLst/>
        </p:spPr>
        <p:style>
          <a:lnRef idx="3">
            <a:schemeClr val="dk1"/>
          </a:lnRef>
          <a:fillRef idx="0">
            <a:schemeClr val="dk1"/>
          </a:fillRef>
          <a:effectRef idx="2">
            <a:schemeClr val="dk1"/>
          </a:effectRef>
          <a:fontRef idx="minor">
            <a:schemeClr val="tx1"/>
          </a:fontRef>
        </p:style>
      </p:cxnSp>
      <p:cxnSp>
        <p:nvCxnSpPr>
          <p:cNvPr id="12" name="直線コネクタ 11"/>
          <p:cNvCxnSpPr/>
          <p:nvPr/>
        </p:nvCxnSpPr>
        <p:spPr bwMode="auto">
          <a:xfrm>
            <a:off x="2771750" y="3691150"/>
            <a:ext cx="0" cy="1296180"/>
          </a:xfrm>
          <a:prstGeom prst="line">
            <a:avLst/>
          </a:prstGeom>
          <a:ln>
            <a:headEnd type="none" w="med" len="med"/>
            <a:tailEnd type="none" w="med" len="med"/>
          </a:ln>
          <a:extLst/>
        </p:spPr>
        <p:style>
          <a:lnRef idx="3">
            <a:schemeClr val="dk1"/>
          </a:lnRef>
          <a:fillRef idx="0">
            <a:schemeClr val="dk1"/>
          </a:fillRef>
          <a:effectRef idx="2">
            <a:schemeClr val="dk1"/>
          </a:effectRef>
          <a:fontRef idx="minor">
            <a:schemeClr val="tx1"/>
          </a:fontRef>
        </p:style>
      </p:cxnSp>
      <p:cxnSp>
        <p:nvCxnSpPr>
          <p:cNvPr id="34" name="直線コネクタ 33"/>
          <p:cNvCxnSpPr/>
          <p:nvPr/>
        </p:nvCxnSpPr>
        <p:spPr bwMode="auto">
          <a:xfrm>
            <a:off x="6012200" y="3691150"/>
            <a:ext cx="0" cy="1296180"/>
          </a:xfrm>
          <a:prstGeom prst="line">
            <a:avLst/>
          </a:prstGeom>
          <a:ln>
            <a:headEnd type="none" w="med" len="med"/>
            <a:tailEnd type="none" w="med" len="med"/>
          </a:ln>
          <a:extLst/>
        </p:spPr>
        <p:style>
          <a:lnRef idx="3">
            <a:schemeClr val="dk1"/>
          </a:lnRef>
          <a:fillRef idx="0">
            <a:schemeClr val="dk1"/>
          </a:fillRef>
          <a:effectRef idx="2">
            <a:schemeClr val="dk1"/>
          </a:effectRef>
          <a:fontRef idx="minor">
            <a:schemeClr val="tx1"/>
          </a:fontRef>
        </p:style>
      </p:cxnSp>
      <p:sp>
        <p:nvSpPr>
          <p:cNvPr id="37" name="角丸四角形 36"/>
          <p:cNvSpPr/>
          <p:nvPr/>
        </p:nvSpPr>
        <p:spPr bwMode="auto">
          <a:xfrm>
            <a:off x="1412451" y="5459821"/>
            <a:ext cx="1794636" cy="19611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8" name="角丸四角形 37"/>
          <p:cNvSpPr/>
          <p:nvPr/>
        </p:nvSpPr>
        <p:spPr bwMode="auto">
          <a:xfrm>
            <a:off x="683460" y="5178105"/>
            <a:ext cx="7888548" cy="862264"/>
          </a:xfrm>
          <a:prstGeom prst="roundRect">
            <a:avLst/>
          </a:prstGeom>
          <a:solidFill>
            <a:schemeClr val="bg2"/>
          </a:solidFill>
          <a:ln w="19050">
            <a:solidFill>
              <a:srgbClr val="C0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dirty="0" smtClean="0">
                <a:latin typeface="+mn-ea"/>
              </a:rPr>
              <a:t>今回のクイックスタートでは</a:t>
            </a:r>
            <a:r>
              <a:rPr lang="ja-JP" altLang="en-US" dirty="0"/>
              <a:t>パラメータの履歴</a:t>
            </a:r>
            <a:r>
              <a:rPr lang="ja-JP" altLang="en-US" dirty="0" smtClean="0"/>
              <a:t>管理を</a:t>
            </a:r>
            <a:endParaRPr lang="en-US" altLang="ja-JP" dirty="0" smtClean="0"/>
          </a:p>
          <a:p>
            <a:pPr algn="ctr"/>
            <a:r>
              <a:rPr lang="ja-JP" altLang="en-US" dirty="0" smtClean="0"/>
              <a:t>体験していただくために、実行を</a:t>
            </a:r>
            <a:r>
              <a:rPr lang="en-US" altLang="ja-JP" dirty="0" smtClean="0"/>
              <a:t>2</a:t>
            </a:r>
            <a:r>
              <a:rPr lang="ja-JP" altLang="en-US" dirty="0" smtClean="0"/>
              <a:t>回行いました。</a:t>
            </a:r>
            <a:endParaRPr kumimoji="1" lang="ja-JP" altLang="en-US" dirty="0" smtClean="0">
              <a:latin typeface="+mn-ea"/>
            </a:endParaRPr>
          </a:p>
        </p:txBody>
      </p:sp>
      <p:sp>
        <p:nvSpPr>
          <p:cNvPr id="18" name="テキスト ボックス 17"/>
          <p:cNvSpPr txBox="1"/>
          <p:nvPr/>
        </p:nvSpPr>
        <p:spPr>
          <a:xfrm>
            <a:off x="7962941" y="3847749"/>
            <a:ext cx="1152160" cy="369332"/>
          </a:xfrm>
          <a:prstGeom prst="rect">
            <a:avLst/>
          </a:prstGeom>
          <a:noFill/>
        </p:spPr>
        <p:txBody>
          <a:bodyPr wrap="square" rtlCol="0">
            <a:spAutoFit/>
          </a:bodyPr>
          <a:lstStyle/>
          <a:p>
            <a:r>
              <a:rPr kumimoji="1" lang="ja-JP" altLang="en-US" b="1" dirty="0" smtClean="0"/>
              <a:t>基準日時</a:t>
            </a:r>
            <a:endParaRPr kumimoji="1" lang="ja-JP" altLang="en-US" b="1" dirty="0"/>
          </a:p>
        </p:txBody>
      </p:sp>
      <p:sp>
        <p:nvSpPr>
          <p:cNvPr id="47" name="テキスト ボックス 46"/>
          <p:cNvSpPr txBox="1"/>
          <p:nvPr/>
        </p:nvSpPr>
        <p:spPr>
          <a:xfrm>
            <a:off x="2195670" y="3068950"/>
            <a:ext cx="1152160" cy="646331"/>
          </a:xfrm>
          <a:prstGeom prst="rect">
            <a:avLst/>
          </a:prstGeom>
          <a:noFill/>
        </p:spPr>
        <p:txBody>
          <a:bodyPr wrap="square" rtlCol="0">
            <a:spAutoFit/>
          </a:bodyPr>
          <a:lstStyle/>
          <a:p>
            <a:pPr algn="ctr"/>
            <a:r>
              <a:rPr lang="ja-JP" altLang="en-US" b="1" dirty="0" smtClean="0"/>
              <a:t>実行</a:t>
            </a:r>
            <a:endParaRPr lang="en-US" altLang="ja-JP" b="1" dirty="0" smtClean="0"/>
          </a:p>
          <a:p>
            <a:pPr algn="ctr"/>
            <a:r>
              <a:rPr lang="en-US" altLang="ja-JP" b="1" dirty="0" smtClean="0"/>
              <a:t>(1</a:t>
            </a:r>
            <a:r>
              <a:rPr lang="ja-JP" altLang="en-US" b="1" dirty="0" smtClean="0"/>
              <a:t>回目</a:t>
            </a:r>
            <a:r>
              <a:rPr lang="en-US" altLang="ja-JP" b="1" dirty="0" smtClean="0"/>
              <a:t>)</a:t>
            </a:r>
            <a:endParaRPr kumimoji="1" lang="ja-JP" altLang="en-US" b="1" dirty="0"/>
          </a:p>
        </p:txBody>
      </p:sp>
      <p:sp>
        <p:nvSpPr>
          <p:cNvPr id="48" name="テキスト ボックス 47"/>
          <p:cNvSpPr txBox="1"/>
          <p:nvPr/>
        </p:nvSpPr>
        <p:spPr>
          <a:xfrm>
            <a:off x="5436120" y="3068951"/>
            <a:ext cx="1152160" cy="646331"/>
          </a:xfrm>
          <a:prstGeom prst="rect">
            <a:avLst/>
          </a:prstGeom>
          <a:noFill/>
        </p:spPr>
        <p:txBody>
          <a:bodyPr wrap="square" rtlCol="0">
            <a:spAutoFit/>
          </a:bodyPr>
          <a:lstStyle/>
          <a:p>
            <a:pPr algn="ctr"/>
            <a:r>
              <a:rPr lang="ja-JP" altLang="en-US" b="1" dirty="0" smtClean="0"/>
              <a:t>実行</a:t>
            </a:r>
            <a:endParaRPr lang="en-US" altLang="ja-JP" b="1" dirty="0" smtClean="0"/>
          </a:p>
          <a:p>
            <a:pPr algn="ctr"/>
            <a:r>
              <a:rPr lang="en-US" altLang="ja-JP" b="1" dirty="0" smtClean="0"/>
              <a:t>(2</a:t>
            </a:r>
            <a:r>
              <a:rPr lang="ja-JP" altLang="en-US" b="1" dirty="0" smtClean="0"/>
              <a:t>回目</a:t>
            </a:r>
            <a:r>
              <a:rPr lang="en-US" altLang="ja-JP" b="1" dirty="0" smtClean="0"/>
              <a:t>)</a:t>
            </a:r>
            <a:endParaRPr kumimoji="1" lang="ja-JP" altLang="en-US" b="1" dirty="0"/>
          </a:p>
        </p:txBody>
      </p:sp>
      <p:sp>
        <p:nvSpPr>
          <p:cNvPr id="49" name="テキスト ボックス 48"/>
          <p:cNvSpPr txBox="1"/>
          <p:nvPr/>
        </p:nvSpPr>
        <p:spPr>
          <a:xfrm>
            <a:off x="2941337" y="2438679"/>
            <a:ext cx="2962848" cy="430887"/>
          </a:xfrm>
          <a:prstGeom prst="rect">
            <a:avLst/>
          </a:prstGeom>
          <a:noFill/>
        </p:spPr>
        <p:txBody>
          <a:bodyPr wrap="square" rtlCol="0">
            <a:spAutoFit/>
          </a:bodyPr>
          <a:lstStyle/>
          <a:p>
            <a:pPr algn="ctr"/>
            <a:r>
              <a:rPr kumimoji="1" lang="ja-JP" altLang="en-US" sz="1100" b="1" dirty="0" smtClean="0"/>
              <a:t>　</a:t>
            </a:r>
            <a:r>
              <a:rPr kumimoji="1" lang="en-US" altLang="ja-JP" sz="1050" b="1" dirty="0" smtClean="0"/>
              <a:t>1</a:t>
            </a:r>
            <a:r>
              <a:rPr kumimoji="1" lang="ja-JP" altLang="en-US" sz="1050" b="1" dirty="0" smtClean="0"/>
              <a:t>回目と</a:t>
            </a:r>
            <a:r>
              <a:rPr kumimoji="1" lang="en-US" altLang="ja-JP" sz="1050" b="1" dirty="0" smtClean="0"/>
              <a:t>2</a:t>
            </a:r>
            <a:r>
              <a:rPr kumimoji="1" lang="ja-JP" altLang="en-US" sz="1050" b="1" dirty="0" smtClean="0"/>
              <a:t>回目の間の日時で検索</a:t>
            </a:r>
            <a:endParaRPr kumimoji="1" lang="en-US" altLang="ja-JP" sz="1050" b="1" dirty="0" smtClean="0"/>
          </a:p>
          <a:p>
            <a:r>
              <a:rPr lang="ja-JP" altLang="en-US" sz="1050" b="1" dirty="0" smtClean="0"/>
              <a:t>→</a:t>
            </a:r>
            <a:r>
              <a:rPr lang="en-US" altLang="ja-JP" sz="1050" b="1" dirty="0" smtClean="0"/>
              <a:t>1</a:t>
            </a:r>
            <a:r>
              <a:rPr lang="ja-JP" altLang="en-US" sz="1050" b="1" dirty="0" smtClean="0"/>
              <a:t>回目が</a:t>
            </a:r>
            <a:r>
              <a:rPr lang="ja-JP" altLang="en-US" sz="1050" b="1" dirty="0"/>
              <a:t>実行</a:t>
            </a:r>
            <a:r>
              <a:rPr lang="ja-JP" altLang="en-US" sz="1050" b="1" dirty="0" smtClean="0"/>
              <a:t>されたレコードが表示される</a:t>
            </a:r>
            <a:endParaRPr kumimoji="1" lang="ja-JP" altLang="en-US" sz="1050" b="1" dirty="0"/>
          </a:p>
        </p:txBody>
      </p:sp>
      <p:sp>
        <p:nvSpPr>
          <p:cNvPr id="50" name="テキスト ボックス 49"/>
          <p:cNvSpPr txBox="1"/>
          <p:nvPr/>
        </p:nvSpPr>
        <p:spPr>
          <a:xfrm>
            <a:off x="5868180" y="2438678"/>
            <a:ext cx="2962848" cy="430887"/>
          </a:xfrm>
          <a:prstGeom prst="rect">
            <a:avLst/>
          </a:prstGeom>
          <a:noFill/>
        </p:spPr>
        <p:txBody>
          <a:bodyPr wrap="square" rtlCol="0">
            <a:spAutoFit/>
          </a:bodyPr>
          <a:lstStyle/>
          <a:p>
            <a:pPr algn="ctr"/>
            <a:r>
              <a:rPr kumimoji="1" lang="ja-JP" altLang="en-US" sz="1050" b="1" dirty="0" smtClean="0"/>
              <a:t>　</a:t>
            </a:r>
            <a:r>
              <a:rPr kumimoji="1" lang="en-US" altLang="ja-JP" sz="1050" b="1" dirty="0" smtClean="0"/>
              <a:t>2</a:t>
            </a:r>
            <a:r>
              <a:rPr kumimoji="1" lang="ja-JP" altLang="en-US" sz="1050" b="1" dirty="0" smtClean="0"/>
              <a:t>回目</a:t>
            </a:r>
            <a:r>
              <a:rPr lang="ja-JP" altLang="en-US" sz="1050" b="1" dirty="0" smtClean="0"/>
              <a:t>が</a:t>
            </a:r>
            <a:r>
              <a:rPr lang="ja-JP" altLang="en-US" sz="1050" b="1" dirty="0"/>
              <a:t>実行</a:t>
            </a:r>
            <a:r>
              <a:rPr lang="ja-JP" altLang="en-US" sz="1050" b="1" dirty="0" smtClean="0"/>
              <a:t>された</a:t>
            </a:r>
            <a:r>
              <a:rPr lang="ja-JP" altLang="en-US" sz="1050" b="1" dirty="0"/>
              <a:t>後</a:t>
            </a:r>
            <a:r>
              <a:rPr lang="ja-JP" altLang="en-US" sz="1050" b="1" dirty="0" smtClean="0"/>
              <a:t>の</a:t>
            </a:r>
            <a:r>
              <a:rPr kumimoji="1" lang="ja-JP" altLang="en-US" sz="1050" b="1" dirty="0" smtClean="0"/>
              <a:t>日時で検索</a:t>
            </a:r>
            <a:endParaRPr kumimoji="1" lang="en-US" altLang="ja-JP" sz="1050" b="1" dirty="0" smtClean="0"/>
          </a:p>
          <a:p>
            <a:r>
              <a:rPr lang="ja-JP" altLang="en-US" sz="1050" b="1" dirty="0" smtClean="0"/>
              <a:t>→</a:t>
            </a:r>
            <a:r>
              <a:rPr lang="en-US" altLang="ja-JP" sz="1050" b="1" dirty="0" smtClean="0"/>
              <a:t>2</a:t>
            </a:r>
            <a:r>
              <a:rPr lang="ja-JP" altLang="en-US" sz="1050" b="1" dirty="0" smtClean="0"/>
              <a:t>回目が</a:t>
            </a:r>
            <a:r>
              <a:rPr lang="ja-JP" altLang="en-US" sz="1050" b="1" dirty="0"/>
              <a:t>実行</a:t>
            </a:r>
            <a:r>
              <a:rPr lang="ja-JP" altLang="en-US" sz="1050" b="1" dirty="0" smtClean="0"/>
              <a:t>されたレコードが表示される</a:t>
            </a:r>
            <a:endParaRPr kumimoji="1" lang="ja-JP" altLang="en-US" sz="1050" b="1" dirty="0"/>
          </a:p>
        </p:txBody>
      </p:sp>
      <p:sp>
        <p:nvSpPr>
          <p:cNvPr id="51" name="テキスト ボックス 50"/>
          <p:cNvSpPr txBox="1"/>
          <p:nvPr/>
        </p:nvSpPr>
        <p:spPr>
          <a:xfrm>
            <a:off x="179513" y="2438958"/>
            <a:ext cx="2736257" cy="430887"/>
          </a:xfrm>
          <a:prstGeom prst="rect">
            <a:avLst/>
          </a:prstGeom>
          <a:noFill/>
        </p:spPr>
        <p:txBody>
          <a:bodyPr wrap="square" rtlCol="0">
            <a:spAutoFit/>
          </a:bodyPr>
          <a:lstStyle/>
          <a:p>
            <a:pPr algn="ctr"/>
            <a:r>
              <a:rPr kumimoji="1" lang="ja-JP" altLang="en-US" sz="1100" b="1" dirty="0" smtClean="0"/>
              <a:t>　</a:t>
            </a:r>
            <a:r>
              <a:rPr kumimoji="1" lang="en-US" altLang="ja-JP" sz="1050" b="1" dirty="0" smtClean="0"/>
              <a:t>1</a:t>
            </a:r>
            <a:r>
              <a:rPr kumimoji="1" lang="ja-JP" altLang="en-US" sz="1050" b="1" dirty="0" smtClean="0"/>
              <a:t>回目も実行されていない日時で検索</a:t>
            </a:r>
          </a:p>
          <a:p>
            <a:pPr algn="ctr"/>
            <a:r>
              <a:rPr lang="ja-JP" altLang="en-US" sz="1050" b="1" dirty="0" smtClean="0"/>
              <a:t>→何も表示されない</a:t>
            </a:r>
            <a:endParaRPr kumimoji="1" lang="ja-JP" altLang="en-US" sz="1050" b="1" dirty="0"/>
          </a:p>
        </p:txBody>
      </p:sp>
      <p:cxnSp>
        <p:nvCxnSpPr>
          <p:cNvPr id="54" name="直線矢印コネクタ 53"/>
          <p:cNvCxnSpPr>
            <a:stCxn id="51" idx="2"/>
          </p:cNvCxnSpPr>
          <p:nvPr/>
        </p:nvCxnSpPr>
        <p:spPr bwMode="auto">
          <a:xfrm flipH="1">
            <a:off x="1542361" y="2869845"/>
            <a:ext cx="5281" cy="1179205"/>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56" name="直線矢印コネクタ 55"/>
          <p:cNvCxnSpPr>
            <a:stCxn id="49" idx="2"/>
          </p:cNvCxnSpPr>
          <p:nvPr/>
        </p:nvCxnSpPr>
        <p:spPr bwMode="auto">
          <a:xfrm>
            <a:off x="4422761" y="2869566"/>
            <a:ext cx="0" cy="1162849"/>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58" name="直線矢印コネクタ 57"/>
          <p:cNvCxnSpPr>
            <a:stCxn id="50" idx="2"/>
          </p:cNvCxnSpPr>
          <p:nvPr/>
        </p:nvCxnSpPr>
        <p:spPr bwMode="auto">
          <a:xfrm>
            <a:off x="7349604" y="2869565"/>
            <a:ext cx="0" cy="1162850"/>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1" name="円形吹き出し 20"/>
          <p:cNvSpPr/>
          <p:nvPr/>
        </p:nvSpPr>
        <p:spPr bwMode="auto">
          <a:xfrm>
            <a:off x="403515" y="4958255"/>
            <a:ext cx="559890" cy="540000"/>
          </a:xfrm>
          <a:prstGeom prst="wedgeEllipseCallout">
            <a:avLst>
              <a:gd name="adj1" fmla="val -47172"/>
              <a:gd name="adj2" fmla="val -12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1902064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normAutofit/>
          </a:bodyPr>
          <a:lstStyle/>
          <a:p>
            <a:r>
              <a:rPr lang="en-US" altLang="ja-JP" dirty="0" smtClean="0"/>
              <a:t>6.2</a:t>
            </a:r>
            <a:r>
              <a:rPr lang="ja-JP" altLang="en-US" dirty="0" smtClean="0"/>
              <a:t> </a:t>
            </a:r>
            <a:r>
              <a:rPr lang="en-US" altLang="ja-JP" dirty="0"/>
              <a:t>CMDB</a:t>
            </a:r>
            <a:r>
              <a:rPr lang="ja-JP" altLang="en-US" dirty="0"/>
              <a:t>パラメータの履歴を確認</a:t>
            </a:r>
            <a:r>
              <a:rPr lang="ja-JP" altLang="en-US" dirty="0" smtClean="0"/>
              <a:t>する</a:t>
            </a:r>
            <a:r>
              <a:rPr lang="en-US" altLang="ja-JP" dirty="0" smtClean="0"/>
              <a:t>(1/3</a:t>
            </a:r>
            <a:r>
              <a:rPr lang="en-US" altLang="ja-JP" dirty="0"/>
              <a:t>)</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履歴確認</a:t>
            </a:r>
            <a:endParaRPr lang="en-US" altLang="ja-JP" dirty="0" smtClean="0"/>
          </a:p>
          <a:p>
            <a:pPr lvl="1"/>
            <a:r>
              <a:rPr lang="ja-JP" altLang="en-US" dirty="0" smtClean="0"/>
              <a:t>実際にパラメータが管理できているかどうか確認をしていきます。</a:t>
            </a:r>
            <a:endParaRPr lang="en-US" altLang="ja-JP" dirty="0" smtClean="0"/>
          </a:p>
          <a:p>
            <a:pPr marL="180000" lvl="1" indent="0">
              <a:buNone/>
            </a:pPr>
            <a:r>
              <a:rPr lang="ja-JP" altLang="en-US" dirty="0" smtClean="0"/>
              <a:t> 「</a:t>
            </a:r>
            <a:r>
              <a:rPr lang="ja-JP" altLang="en-US" dirty="0"/>
              <a:t>参照用」メニューグループ </a:t>
            </a:r>
            <a:r>
              <a:rPr lang="en-US" altLang="ja-JP" dirty="0" smtClean="0"/>
              <a:t>&gt;&gt;</a:t>
            </a:r>
            <a:r>
              <a:rPr lang="ja-JP" altLang="en-US" dirty="0" smtClean="0"/>
              <a:t>「</a:t>
            </a:r>
            <a:r>
              <a:rPr lang="ja-JP" altLang="en-US" dirty="0"/>
              <a:t>インストールパッケージ一覧」メニュー</a:t>
            </a:r>
            <a:r>
              <a:rPr lang="ja-JP" altLang="en-US" dirty="0" smtClean="0"/>
              <a:t>を</a:t>
            </a:r>
            <a:r>
              <a:rPr lang="ja-JP" altLang="en-US" dirty="0"/>
              <a:t>クリック</a:t>
            </a:r>
            <a:r>
              <a:rPr lang="ja-JP" altLang="en-US" dirty="0" smtClean="0"/>
              <a:t>。</a:t>
            </a:r>
            <a:endParaRPr lang="en-US" altLang="ja-JP" dirty="0" smtClean="0"/>
          </a:p>
          <a:p>
            <a:pPr marL="180000" lvl="1" indent="0">
              <a:buNone/>
            </a:pPr>
            <a:r>
              <a:rPr lang="en-US" altLang="ja-JP" dirty="0" smtClean="0"/>
              <a:t>  </a:t>
            </a:r>
            <a:r>
              <a:rPr lang="ja-JP" altLang="en-US" dirty="0" smtClean="0"/>
              <a:t>まずは基準日付を入力せずにフィルタをかけます。</a:t>
            </a:r>
            <a:r>
              <a:rPr lang="en-US" altLang="ja-JP" dirty="0" smtClean="0"/>
              <a:t>(</a:t>
            </a:r>
            <a:r>
              <a:rPr lang="ja-JP" altLang="en-US" dirty="0" smtClean="0"/>
              <a:t>次ページへ続く</a:t>
            </a:r>
            <a:r>
              <a:rPr lang="en-US" altLang="ja-JP" dirty="0" smtClean="0"/>
              <a:t>)</a:t>
            </a:r>
          </a:p>
          <a:p>
            <a:pPr marL="180000" lvl="1" indent="0">
              <a:buNone/>
            </a:pPr>
            <a:r>
              <a:rPr lang="en-US" altLang="ja-JP" dirty="0"/>
              <a:t> </a:t>
            </a:r>
            <a:r>
              <a:rPr lang="en-US" altLang="ja-JP" dirty="0" smtClean="0"/>
              <a:t>   </a:t>
            </a:r>
            <a:endParaRPr lang="ja-JP" altLang="en-US" dirty="0"/>
          </a:p>
        </p:txBody>
      </p:sp>
      <p:pic>
        <p:nvPicPr>
          <p:cNvPr id="24" name="図 23"/>
          <p:cNvPicPr>
            <a:picLocks noChangeAspect="1"/>
          </p:cNvPicPr>
          <p:nvPr/>
        </p:nvPicPr>
        <p:blipFill>
          <a:blip r:embed="rId2"/>
          <a:stretch>
            <a:fillRect/>
          </a:stretch>
        </p:blipFill>
        <p:spPr>
          <a:xfrm>
            <a:off x="827480" y="2375570"/>
            <a:ext cx="7242810" cy="3573780"/>
          </a:xfrm>
          <a:prstGeom prst="rect">
            <a:avLst/>
          </a:prstGeom>
        </p:spPr>
      </p:pic>
      <p:sp>
        <p:nvSpPr>
          <p:cNvPr id="27" name="角丸四角形 26"/>
          <p:cNvSpPr/>
          <p:nvPr/>
        </p:nvSpPr>
        <p:spPr bwMode="auto">
          <a:xfrm>
            <a:off x="1619590" y="3593124"/>
            <a:ext cx="864120" cy="19473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8" name="角丸四角形 27"/>
          <p:cNvSpPr/>
          <p:nvPr/>
        </p:nvSpPr>
        <p:spPr bwMode="auto">
          <a:xfrm>
            <a:off x="1619590" y="4234467"/>
            <a:ext cx="5544770" cy="458013"/>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0" name="角丸四角形 29"/>
          <p:cNvSpPr/>
          <p:nvPr/>
        </p:nvSpPr>
        <p:spPr bwMode="auto">
          <a:xfrm>
            <a:off x="3232617" y="3075252"/>
            <a:ext cx="2635563" cy="28013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何</a:t>
            </a:r>
            <a:r>
              <a:rPr lang="ja-JP" altLang="en-US" sz="1200" dirty="0" smtClean="0">
                <a:latin typeface="+mn-ea"/>
              </a:rPr>
              <a:t>も入力せずにフィルタをクリック</a:t>
            </a:r>
            <a:endParaRPr lang="en-US" altLang="ja-JP" sz="1200" dirty="0" smtClean="0">
              <a:latin typeface="+mn-ea"/>
            </a:endParaRPr>
          </a:p>
        </p:txBody>
      </p:sp>
      <p:sp>
        <p:nvSpPr>
          <p:cNvPr id="29" name="円形吹き出し 28"/>
          <p:cNvSpPr/>
          <p:nvPr/>
        </p:nvSpPr>
        <p:spPr bwMode="auto">
          <a:xfrm>
            <a:off x="3047426" y="2900016"/>
            <a:ext cx="301542" cy="275538"/>
          </a:xfrm>
          <a:prstGeom prst="wedgeEllipseCallout">
            <a:avLst>
              <a:gd name="adj1" fmla="val -143036"/>
              <a:gd name="adj2" fmla="val 14007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2</a:t>
            </a:r>
            <a:endParaRPr kumimoji="1" lang="ja-JP" altLang="en-US" sz="1400" b="1" dirty="0" smtClean="0">
              <a:latin typeface="+mn-ea"/>
            </a:endParaRPr>
          </a:p>
        </p:txBody>
      </p:sp>
      <p:sp>
        <p:nvSpPr>
          <p:cNvPr id="31" name="円形吹き出し 30"/>
          <p:cNvSpPr/>
          <p:nvPr/>
        </p:nvSpPr>
        <p:spPr bwMode="auto">
          <a:xfrm>
            <a:off x="1145386" y="3552722"/>
            <a:ext cx="301542" cy="275538"/>
          </a:xfrm>
          <a:prstGeom prst="wedgeEllipseCallout">
            <a:avLst>
              <a:gd name="adj1" fmla="val 102314"/>
              <a:gd name="adj2" fmla="val 4313"/>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33" name="角丸四角形 32"/>
          <p:cNvSpPr/>
          <p:nvPr/>
        </p:nvSpPr>
        <p:spPr bwMode="auto">
          <a:xfrm>
            <a:off x="3131103" y="5180849"/>
            <a:ext cx="3889237" cy="28013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現時点での最新のデータが表示される</a:t>
            </a:r>
            <a:r>
              <a:rPr lang="ja-JP" altLang="en-US" sz="1200" dirty="0" smtClean="0">
                <a:latin typeface="+mn-ea"/>
              </a:rPr>
              <a:t>こと</a:t>
            </a:r>
            <a:r>
              <a:rPr lang="ja-JP" altLang="en-US" sz="1200" dirty="0">
                <a:latin typeface="+mn-ea"/>
              </a:rPr>
              <a:t>を</a:t>
            </a:r>
            <a:r>
              <a:rPr lang="ja-JP" altLang="en-US" sz="1200" dirty="0" smtClean="0">
                <a:latin typeface="+mn-ea"/>
              </a:rPr>
              <a:t>確認する</a:t>
            </a:r>
            <a:endParaRPr lang="en-US" altLang="ja-JP" sz="1200" dirty="0" smtClean="0">
              <a:latin typeface="+mn-ea"/>
            </a:endParaRPr>
          </a:p>
        </p:txBody>
      </p:sp>
      <p:sp>
        <p:nvSpPr>
          <p:cNvPr id="32" name="円形吹き出し 31"/>
          <p:cNvSpPr/>
          <p:nvPr/>
        </p:nvSpPr>
        <p:spPr bwMode="auto">
          <a:xfrm>
            <a:off x="2931075" y="4992684"/>
            <a:ext cx="301542" cy="275538"/>
          </a:xfrm>
          <a:prstGeom prst="wedgeEllipseCallout">
            <a:avLst>
              <a:gd name="adj1" fmla="val -2442"/>
              <a:gd name="adj2" fmla="val -158601"/>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smtClean="0">
              <a:latin typeface="+mn-ea"/>
            </a:endParaRPr>
          </a:p>
        </p:txBody>
      </p:sp>
      <p:sp>
        <p:nvSpPr>
          <p:cNvPr id="13" name="角丸四角形 12"/>
          <p:cNvSpPr/>
          <p:nvPr/>
        </p:nvSpPr>
        <p:spPr bwMode="auto">
          <a:xfrm>
            <a:off x="814872" y="2996940"/>
            <a:ext cx="732708" cy="178614"/>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4" name="円形吹き出し 13"/>
          <p:cNvSpPr/>
          <p:nvPr/>
        </p:nvSpPr>
        <p:spPr bwMode="auto">
          <a:xfrm>
            <a:off x="1750108" y="2957536"/>
            <a:ext cx="301542" cy="275538"/>
          </a:xfrm>
          <a:prstGeom prst="wedgeEllipseCallout">
            <a:avLst>
              <a:gd name="adj1" fmla="val -113690"/>
              <a:gd name="adj2" fmla="val -177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
        <p:nvSpPr>
          <p:cNvPr id="15" name="角丸四角形 14"/>
          <p:cNvSpPr/>
          <p:nvPr/>
        </p:nvSpPr>
        <p:spPr bwMode="auto">
          <a:xfrm>
            <a:off x="2195670" y="3360035"/>
            <a:ext cx="576080" cy="14402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Tree>
    <p:extLst>
      <p:ext uri="{BB962C8B-B14F-4D97-AF65-F5344CB8AC3E}">
        <p14:creationId xmlns:p14="http://schemas.microsoft.com/office/powerpoint/2010/main" val="7498189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827480" y="2060810"/>
            <a:ext cx="7246620" cy="356616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6.2</a:t>
            </a:r>
            <a:r>
              <a:rPr lang="ja-JP" altLang="en-US" dirty="0" smtClean="0"/>
              <a:t> </a:t>
            </a:r>
            <a:r>
              <a:rPr lang="en-US" altLang="ja-JP" dirty="0"/>
              <a:t>CMDB</a:t>
            </a:r>
            <a:r>
              <a:rPr lang="ja-JP" altLang="en-US" dirty="0"/>
              <a:t>パラメータの履歴を確認する</a:t>
            </a:r>
            <a:r>
              <a:rPr lang="en-US" altLang="ja-JP" dirty="0" smtClean="0"/>
              <a:t>(2/3</a:t>
            </a:r>
            <a:r>
              <a:rPr lang="en-US" altLang="ja-JP" dirty="0"/>
              <a:t>)</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履歴確認</a:t>
            </a:r>
          </a:p>
          <a:p>
            <a:pPr lvl="1"/>
            <a:r>
              <a:rPr lang="ja-JP" altLang="en-US" dirty="0"/>
              <a:t>次</a:t>
            </a:r>
            <a:r>
              <a:rPr lang="ja-JP" altLang="en-US" dirty="0" smtClean="0"/>
              <a:t>に</a:t>
            </a:r>
            <a:r>
              <a:rPr lang="en-US" altLang="ja-JP" dirty="0" smtClean="0"/>
              <a:t>2</a:t>
            </a:r>
            <a:r>
              <a:rPr lang="ja-JP" altLang="en-US" dirty="0" smtClean="0"/>
              <a:t>回目の実行を行った基準日時より前の日付を入力してフィルタをかけます。</a:t>
            </a:r>
            <a:endParaRPr lang="en-US" altLang="ja-JP" dirty="0" smtClean="0"/>
          </a:p>
          <a:p>
            <a:pPr marL="180000" lvl="1" indent="0">
              <a:buNone/>
            </a:pPr>
            <a:r>
              <a:rPr lang="en-US" altLang="ja-JP" dirty="0"/>
              <a:t>   (</a:t>
            </a:r>
            <a:r>
              <a:rPr lang="ja-JP" altLang="en-US" dirty="0"/>
              <a:t>次ページへ続く</a:t>
            </a:r>
            <a:r>
              <a:rPr lang="en-US" altLang="ja-JP" dirty="0" smtClean="0"/>
              <a:t>)</a:t>
            </a:r>
            <a:endParaRPr lang="en-US" altLang="ja-JP" dirty="0"/>
          </a:p>
        </p:txBody>
      </p:sp>
      <p:sp>
        <p:nvSpPr>
          <p:cNvPr id="12" name="角丸四角形 11"/>
          <p:cNvSpPr/>
          <p:nvPr/>
        </p:nvSpPr>
        <p:spPr bwMode="auto">
          <a:xfrm>
            <a:off x="1619590" y="3270744"/>
            <a:ext cx="864120" cy="19473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3" name="角丸四角形 12"/>
          <p:cNvSpPr/>
          <p:nvPr/>
        </p:nvSpPr>
        <p:spPr bwMode="auto">
          <a:xfrm>
            <a:off x="1619590" y="3912087"/>
            <a:ext cx="5544770" cy="458013"/>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4" name="角丸四角形 13"/>
          <p:cNvSpPr/>
          <p:nvPr/>
        </p:nvSpPr>
        <p:spPr bwMode="auto">
          <a:xfrm>
            <a:off x="3232617" y="2752871"/>
            <a:ext cx="3571693" cy="439115"/>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a:latin typeface="+mn-ea"/>
              </a:rPr>
              <a:t>2</a:t>
            </a:r>
            <a:r>
              <a:rPr lang="ja-JP" altLang="en-US" sz="1200" dirty="0">
                <a:latin typeface="+mn-ea"/>
              </a:rPr>
              <a:t>回目の実行を行った日時より前の日時を入力し</a:t>
            </a:r>
          </a:p>
          <a:p>
            <a:pPr algn="ctr"/>
            <a:r>
              <a:rPr lang="ja-JP" altLang="en-US" sz="1200" dirty="0">
                <a:latin typeface="+mn-ea"/>
              </a:rPr>
              <a:t>フィルタをクリック</a:t>
            </a:r>
          </a:p>
        </p:txBody>
      </p:sp>
      <p:sp>
        <p:nvSpPr>
          <p:cNvPr id="17" name="円形吹き出し 16"/>
          <p:cNvSpPr/>
          <p:nvPr/>
        </p:nvSpPr>
        <p:spPr bwMode="auto">
          <a:xfrm>
            <a:off x="3047426" y="2577636"/>
            <a:ext cx="301542" cy="275538"/>
          </a:xfrm>
          <a:prstGeom prst="wedgeEllipseCallout">
            <a:avLst>
              <a:gd name="adj1" fmla="val -143036"/>
              <a:gd name="adj2" fmla="val 14007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
        <p:nvSpPr>
          <p:cNvPr id="18" name="円形吹き出し 17"/>
          <p:cNvSpPr/>
          <p:nvPr/>
        </p:nvSpPr>
        <p:spPr bwMode="auto">
          <a:xfrm>
            <a:off x="1145386" y="3230342"/>
            <a:ext cx="301542" cy="275538"/>
          </a:xfrm>
          <a:prstGeom prst="wedgeEllipseCallout">
            <a:avLst>
              <a:gd name="adj1" fmla="val 102314"/>
              <a:gd name="adj2" fmla="val 4313"/>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2</a:t>
            </a:r>
            <a:endParaRPr kumimoji="1" lang="ja-JP" altLang="en-US" sz="1400" b="1" dirty="0" smtClean="0">
              <a:latin typeface="+mn-ea"/>
            </a:endParaRPr>
          </a:p>
        </p:txBody>
      </p:sp>
      <p:sp>
        <p:nvSpPr>
          <p:cNvPr id="19" name="角丸四角形 18"/>
          <p:cNvSpPr/>
          <p:nvPr/>
        </p:nvSpPr>
        <p:spPr bwMode="auto">
          <a:xfrm>
            <a:off x="3131103" y="4858469"/>
            <a:ext cx="3313157" cy="28013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a:latin typeface="+mn-ea"/>
              </a:rPr>
              <a:t>1</a:t>
            </a:r>
            <a:r>
              <a:rPr lang="ja-JP" altLang="en-US" sz="1200" dirty="0">
                <a:latin typeface="+mn-ea"/>
              </a:rPr>
              <a:t>回目の実行結果が表示される</a:t>
            </a:r>
            <a:r>
              <a:rPr lang="ja-JP" altLang="en-US" sz="1200" dirty="0" smtClean="0">
                <a:latin typeface="+mn-ea"/>
              </a:rPr>
              <a:t>こと</a:t>
            </a:r>
            <a:r>
              <a:rPr lang="ja-JP" altLang="en-US" sz="1200" dirty="0">
                <a:latin typeface="+mn-ea"/>
              </a:rPr>
              <a:t>を</a:t>
            </a:r>
            <a:r>
              <a:rPr lang="ja-JP" altLang="en-US" sz="1200" dirty="0" smtClean="0">
                <a:latin typeface="+mn-ea"/>
              </a:rPr>
              <a:t>確認す</a:t>
            </a:r>
            <a:r>
              <a:rPr lang="ja-JP" altLang="en-US" sz="1200" dirty="0">
                <a:latin typeface="+mn-ea"/>
              </a:rPr>
              <a:t>る</a:t>
            </a:r>
            <a:endParaRPr lang="en-US" altLang="ja-JP" sz="1200" dirty="0" smtClean="0">
              <a:latin typeface="+mn-ea"/>
            </a:endParaRPr>
          </a:p>
        </p:txBody>
      </p:sp>
      <p:sp>
        <p:nvSpPr>
          <p:cNvPr id="20" name="円形吹き出し 19"/>
          <p:cNvSpPr/>
          <p:nvPr/>
        </p:nvSpPr>
        <p:spPr bwMode="auto">
          <a:xfrm>
            <a:off x="2931075" y="4670304"/>
            <a:ext cx="301542" cy="275538"/>
          </a:xfrm>
          <a:prstGeom prst="wedgeEllipseCallout">
            <a:avLst>
              <a:gd name="adj1" fmla="val -2442"/>
              <a:gd name="adj2" fmla="val -15558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
        <p:nvSpPr>
          <p:cNvPr id="15" name="角丸四角形 14"/>
          <p:cNvSpPr/>
          <p:nvPr/>
        </p:nvSpPr>
        <p:spPr bwMode="auto">
          <a:xfrm>
            <a:off x="2156608" y="3043387"/>
            <a:ext cx="576080" cy="14402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Tree>
    <p:extLst>
      <p:ext uri="{BB962C8B-B14F-4D97-AF65-F5344CB8AC3E}">
        <p14:creationId xmlns:p14="http://schemas.microsoft.com/office/powerpoint/2010/main" val="42591421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a:stretch>
            <a:fillRect/>
          </a:stretch>
        </p:blipFill>
        <p:spPr>
          <a:xfrm>
            <a:off x="826696" y="2060810"/>
            <a:ext cx="7223760" cy="356235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smtClean="0"/>
              <a:t>6.2</a:t>
            </a:r>
            <a:r>
              <a:rPr lang="ja-JP" altLang="en-US" dirty="0" smtClean="0"/>
              <a:t> </a:t>
            </a:r>
            <a:r>
              <a:rPr lang="en-US" altLang="ja-JP" dirty="0"/>
              <a:t>CMDB</a:t>
            </a:r>
            <a:r>
              <a:rPr lang="ja-JP" altLang="en-US" dirty="0"/>
              <a:t>パラメータの履歴を確認する</a:t>
            </a:r>
            <a:r>
              <a:rPr lang="en-US" altLang="ja-JP" dirty="0" smtClean="0"/>
              <a:t>(3/3</a:t>
            </a:r>
            <a:r>
              <a:rPr lang="en-US" altLang="ja-JP" dirty="0"/>
              <a:t>)</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履歴確認</a:t>
            </a:r>
            <a:endParaRPr lang="en-US" altLang="ja-JP" dirty="0" smtClean="0"/>
          </a:p>
          <a:p>
            <a:pPr lvl="1"/>
            <a:r>
              <a:rPr lang="ja-JP" altLang="en-US" dirty="0"/>
              <a:t>最後</a:t>
            </a:r>
            <a:r>
              <a:rPr lang="ja-JP" altLang="en-US" dirty="0" smtClean="0"/>
              <a:t>に</a:t>
            </a:r>
            <a:r>
              <a:rPr lang="en-US" altLang="ja-JP" dirty="0" smtClean="0"/>
              <a:t>1</a:t>
            </a:r>
            <a:r>
              <a:rPr lang="ja-JP" altLang="en-US" dirty="0" smtClean="0"/>
              <a:t>回目の実行を行った基準日時より</a:t>
            </a:r>
            <a:r>
              <a:rPr lang="ja-JP" altLang="en-US" dirty="0"/>
              <a:t>前の日付を入力してフィルタをかけます</a:t>
            </a:r>
            <a:r>
              <a:rPr lang="ja-JP" altLang="en-US" dirty="0" smtClean="0"/>
              <a:t>。</a:t>
            </a:r>
            <a:endParaRPr lang="en-US" altLang="ja-JP" dirty="0"/>
          </a:p>
        </p:txBody>
      </p:sp>
      <p:sp>
        <p:nvSpPr>
          <p:cNvPr id="11" name="角丸四角形 10"/>
          <p:cNvSpPr/>
          <p:nvPr/>
        </p:nvSpPr>
        <p:spPr bwMode="auto">
          <a:xfrm>
            <a:off x="2156608" y="3043387"/>
            <a:ext cx="576080" cy="14402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2" name="角丸四角形 11"/>
          <p:cNvSpPr/>
          <p:nvPr/>
        </p:nvSpPr>
        <p:spPr bwMode="auto">
          <a:xfrm>
            <a:off x="1619590" y="3272649"/>
            <a:ext cx="864120" cy="194735"/>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3" name="角丸四角形 12"/>
          <p:cNvSpPr/>
          <p:nvPr/>
        </p:nvSpPr>
        <p:spPr bwMode="auto">
          <a:xfrm>
            <a:off x="1619590" y="3913993"/>
            <a:ext cx="5544770" cy="332756"/>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4" name="角丸四角形 13"/>
          <p:cNvSpPr/>
          <p:nvPr/>
        </p:nvSpPr>
        <p:spPr bwMode="auto">
          <a:xfrm>
            <a:off x="3232617" y="2754777"/>
            <a:ext cx="3715713" cy="477470"/>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smtClean="0">
                <a:latin typeface="+mn-ea"/>
              </a:rPr>
              <a:t>1</a:t>
            </a:r>
            <a:r>
              <a:rPr lang="ja-JP" altLang="en-US" sz="1200" dirty="0" smtClean="0">
                <a:latin typeface="+mn-ea"/>
              </a:rPr>
              <a:t>回目</a:t>
            </a:r>
            <a:r>
              <a:rPr lang="ja-JP" altLang="en-US" sz="1200" dirty="0">
                <a:latin typeface="+mn-ea"/>
              </a:rPr>
              <a:t>の実行を行った日時より前の</a:t>
            </a:r>
            <a:r>
              <a:rPr lang="ja-JP" altLang="en-US" sz="1200" dirty="0" smtClean="0">
                <a:latin typeface="+mn-ea"/>
              </a:rPr>
              <a:t>日時を入力し</a:t>
            </a:r>
            <a:endParaRPr lang="en-US" altLang="ja-JP" sz="1200" dirty="0" smtClean="0">
              <a:latin typeface="+mn-ea"/>
            </a:endParaRPr>
          </a:p>
          <a:p>
            <a:pPr algn="ctr"/>
            <a:r>
              <a:rPr lang="ja-JP" altLang="en-US" sz="1200" dirty="0" smtClean="0">
                <a:latin typeface="+mn-ea"/>
              </a:rPr>
              <a:t>フィルタをクリック</a:t>
            </a:r>
            <a:endParaRPr lang="en-US" altLang="ja-JP" sz="1200" dirty="0" smtClean="0">
              <a:latin typeface="+mn-ea"/>
            </a:endParaRPr>
          </a:p>
        </p:txBody>
      </p:sp>
      <p:sp>
        <p:nvSpPr>
          <p:cNvPr id="17" name="円形吹き出し 16"/>
          <p:cNvSpPr/>
          <p:nvPr/>
        </p:nvSpPr>
        <p:spPr bwMode="auto">
          <a:xfrm>
            <a:off x="3047426" y="2579541"/>
            <a:ext cx="301542" cy="275538"/>
          </a:xfrm>
          <a:prstGeom prst="wedgeEllipseCallout">
            <a:avLst>
              <a:gd name="adj1" fmla="val -154063"/>
              <a:gd name="adj2" fmla="val 14007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
        <p:nvSpPr>
          <p:cNvPr id="18" name="円形吹き出し 17"/>
          <p:cNvSpPr/>
          <p:nvPr/>
        </p:nvSpPr>
        <p:spPr bwMode="auto">
          <a:xfrm>
            <a:off x="1145386" y="3232247"/>
            <a:ext cx="301542" cy="275538"/>
          </a:xfrm>
          <a:prstGeom prst="wedgeEllipseCallout">
            <a:avLst>
              <a:gd name="adj1" fmla="val 102314"/>
              <a:gd name="adj2" fmla="val 4313"/>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smtClean="0">
                <a:latin typeface="+mn-ea"/>
              </a:rPr>
              <a:t>2</a:t>
            </a:r>
            <a:endParaRPr kumimoji="1" lang="ja-JP" altLang="en-US" sz="1400" b="1" dirty="0" smtClean="0">
              <a:latin typeface="+mn-ea"/>
            </a:endParaRPr>
          </a:p>
        </p:txBody>
      </p:sp>
      <p:sp>
        <p:nvSpPr>
          <p:cNvPr id="19" name="角丸四角形 18"/>
          <p:cNvSpPr/>
          <p:nvPr/>
        </p:nvSpPr>
        <p:spPr bwMode="auto">
          <a:xfrm>
            <a:off x="3131103" y="4860373"/>
            <a:ext cx="2521047" cy="340886"/>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何</a:t>
            </a:r>
            <a:r>
              <a:rPr lang="ja-JP" altLang="en-US" sz="1200" dirty="0">
                <a:latin typeface="+mn-ea"/>
              </a:rPr>
              <a:t>も表示されない</a:t>
            </a:r>
            <a:r>
              <a:rPr lang="ja-JP" altLang="en-US" sz="1200" dirty="0" smtClean="0">
                <a:latin typeface="+mn-ea"/>
              </a:rPr>
              <a:t>こと</a:t>
            </a:r>
            <a:r>
              <a:rPr lang="ja-JP" altLang="en-US" sz="1200" dirty="0">
                <a:latin typeface="+mn-ea"/>
              </a:rPr>
              <a:t>を</a:t>
            </a:r>
            <a:r>
              <a:rPr lang="ja-JP" altLang="en-US" sz="1200" dirty="0" smtClean="0">
                <a:latin typeface="+mn-ea"/>
              </a:rPr>
              <a:t>確認する</a:t>
            </a:r>
            <a:endParaRPr lang="en-US" altLang="ja-JP" sz="1200" dirty="0" smtClean="0">
              <a:latin typeface="+mn-ea"/>
            </a:endParaRPr>
          </a:p>
        </p:txBody>
      </p:sp>
      <p:sp>
        <p:nvSpPr>
          <p:cNvPr id="20" name="円形吹き出し 19"/>
          <p:cNvSpPr/>
          <p:nvPr/>
        </p:nvSpPr>
        <p:spPr bwMode="auto">
          <a:xfrm>
            <a:off x="2931075" y="4672209"/>
            <a:ext cx="301542" cy="275538"/>
          </a:xfrm>
          <a:prstGeom prst="wedgeEllipseCallout">
            <a:avLst>
              <a:gd name="adj1" fmla="val 315"/>
              <a:gd name="adj2" fmla="val -20385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smtClean="0">
              <a:latin typeface="+mn-ea"/>
            </a:endParaRPr>
          </a:p>
        </p:txBody>
      </p:sp>
    </p:spTree>
    <p:extLst>
      <p:ext uri="{BB962C8B-B14F-4D97-AF65-F5344CB8AC3E}">
        <p14:creationId xmlns:p14="http://schemas.microsoft.com/office/powerpoint/2010/main" val="892140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kumimoji="1" lang="en-US" altLang="ja-JP" dirty="0" smtClean="0"/>
              <a:t>A</a:t>
            </a:r>
            <a:r>
              <a:rPr kumimoji="1" lang="ja-JP" altLang="en-US" dirty="0" smtClean="0"/>
              <a:t>　付録</a:t>
            </a:r>
            <a:endParaRPr kumimoji="1" lang="ja-JP" altLang="en-US" dirty="0"/>
          </a:p>
        </p:txBody>
      </p:sp>
    </p:spTree>
    <p:extLst>
      <p:ext uri="{BB962C8B-B14F-4D97-AF65-F5344CB8AC3E}">
        <p14:creationId xmlns:p14="http://schemas.microsoft.com/office/powerpoint/2010/main" val="330628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613789" y="1768943"/>
            <a:ext cx="6007418" cy="4689824"/>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ja-JP" altLang="en-US" dirty="0" smtClean="0"/>
              <a:t>参考</a:t>
            </a:r>
            <a:r>
              <a:rPr lang="ja-JP" altLang="en-US" dirty="0"/>
              <a:t>①</a:t>
            </a:r>
            <a:r>
              <a:rPr lang="ja-JP" altLang="en-US" dirty="0" smtClean="0"/>
              <a:t> </a:t>
            </a:r>
            <a:r>
              <a:rPr lang="en-US" altLang="ja-JP" dirty="0" smtClean="0"/>
              <a:t>【</a:t>
            </a:r>
            <a:r>
              <a:rPr lang="en-US" altLang="ja-JP" dirty="0"/>
              <a:t>Ansible-Legacy】</a:t>
            </a:r>
            <a:r>
              <a:rPr lang="ja-JP" altLang="en-US" dirty="0"/>
              <a:t>単体</a:t>
            </a:r>
            <a:r>
              <a:rPr lang="ja-JP" altLang="en-US" dirty="0" smtClean="0"/>
              <a:t>実行</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作業実行</a:t>
            </a:r>
            <a:endParaRPr lang="en-US" altLang="ja-JP" dirty="0" smtClean="0"/>
          </a:p>
          <a:p>
            <a:pPr lvl="1"/>
            <a:r>
              <a:rPr lang="en-US" altLang="ja-JP" dirty="0"/>
              <a:t>Ansible-Legacy</a:t>
            </a:r>
            <a:r>
              <a:rPr lang="ja-JP" altLang="en-US" dirty="0" smtClean="0"/>
              <a:t>は「作業実行」メニューがあり</a:t>
            </a:r>
            <a:r>
              <a:rPr lang="en-US" altLang="ja-JP" dirty="0"/>
              <a:t/>
            </a:r>
            <a:br>
              <a:rPr lang="en-US" altLang="ja-JP" dirty="0"/>
            </a:br>
            <a:r>
              <a:rPr lang="en-US" altLang="ja-JP" dirty="0" smtClean="0"/>
              <a:t>Movement</a:t>
            </a:r>
            <a:r>
              <a:rPr lang="ja-JP" altLang="en-US" dirty="0" smtClean="0"/>
              <a:t>ごとに個別実行や、ドライランが可能です。</a:t>
            </a:r>
            <a:endParaRPr lang="ja-JP" altLang="en-US" dirty="0"/>
          </a:p>
        </p:txBody>
      </p:sp>
      <p:sp>
        <p:nvSpPr>
          <p:cNvPr id="34" name="角丸四角形 33"/>
          <p:cNvSpPr/>
          <p:nvPr/>
        </p:nvSpPr>
        <p:spPr bwMode="auto">
          <a:xfrm>
            <a:off x="1475570" y="3461009"/>
            <a:ext cx="4978382" cy="387686"/>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3" name="角丸四角形 42"/>
          <p:cNvSpPr/>
          <p:nvPr/>
        </p:nvSpPr>
        <p:spPr bwMode="auto">
          <a:xfrm>
            <a:off x="1403561" y="5877340"/>
            <a:ext cx="1794636" cy="196117"/>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7" name="角丸四角形 16"/>
          <p:cNvSpPr/>
          <p:nvPr/>
        </p:nvSpPr>
        <p:spPr bwMode="auto">
          <a:xfrm>
            <a:off x="1475570" y="4807900"/>
            <a:ext cx="4248590" cy="288000"/>
          </a:xfrm>
          <a:prstGeom prst="roundRect">
            <a:avLst>
              <a:gd name="adj" fmla="val 576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9" name="角丸四角形 18"/>
          <p:cNvSpPr/>
          <p:nvPr/>
        </p:nvSpPr>
        <p:spPr bwMode="auto">
          <a:xfrm>
            <a:off x="6688274" y="3461009"/>
            <a:ext cx="2351548" cy="536374"/>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作成済みの</a:t>
            </a:r>
            <a:r>
              <a:rPr lang="en-US" altLang="ja-JP" sz="1200" dirty="0">
                <a:latin typeface="+mn-ea"/>
              </a:rPr>
              <a:t>Movement</a:t>
            </a:r>
            <a:r>
              <a:rPr lang="ja-JP" altLang="en-US" sz="1200" dirty="0">
                <a:latin typeface="+mn-ea"/>
              </a:rPr>
              <a:t>を選択</a:t>
            </a:r>
          </a:p>
        </p:txBody>
      </p:sp>
      <p:sp>
        <p:nvSpPr>
          <p:cNvPr id="18" name="円形吹き出し 17"/>
          <p:cNvSpPr/>
          <p:nvPr/>
        </p:nvSpPr>
        <p:spPr bwMode="auto">
          <a:xfrm>
            <a:off x="6595893" y="3365064"/>
            <a:ext cx="301542" cy="275538"/>
          </a:xfrm>
          <a:prstGeom prst="wedgeEllipseCallout">
            <a:avLst>
              <a:gd name="adj1" fmla="val -92292"/>
              <a:gd name="adj2" fmla="val -1944"/>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１</a:t>
            </a:r>
          </a:p>
        </p:txBody>
      </p:sp>
      <p:sp>
        <p:nvSpPr>
          <p:cNvPr id="20" name="角丸四角形 19"/>
          <p:cNvSpPr/>
          <p:nvPr/>
        </p:nvSpPr>
        <p:spPr bwMode="auto">
          <a:xfrm>
            <a:off x="6706829" y="4204849"/>
            <a:ext cx="2351548" cy="691842"/>
          </a:xfrm>
          <a:prstGeom prst="roundRect">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a:latin typeface="+mn-ea"/>
              </a:rPr>
              <a:t>Movement</a:t>
            </a:r>
            <a:r>
              <a:rPr lang="ja-JP" altLang="en-US" sz="1200" dirty="0">
                <a:latin typeface="+mn-ea"/>
              </a:rPr>
              <a:t>と</a:t>
            </a:r>
            <a:r>
              <a:rPr lang="ja-JP" altLang="en-US" sz="1200" dirty="0" smtClean="0">
                <a:latin typeface="+mn-ea"/>
              </a:rPr>
              <a:t>紐づいた</a:t>
            </a:r>
            <a:endParaRPr lang="en-US" altLang="ja-JP" sz="1200" dirty="0" smtClean="0">
              <a:latin typeface="+mn-ea"/>
            </a:endParaRPr>
          </a:p>
          <a:p>
            <a:pPr algn="ctr"/>
            <a:r>
              <a:rPr lang="ja-JP" altLang="en-US" sz="1200" dirty="0" smtClean="0">
                <a:latin typeface="+mn-ea"/>
              </a:rPr>
              <a:t>オペレーション</a:t>
            </a:r>
            <a:r>
              <a:rPr lang="ja-JP" altLang="en-US" sz="1200" dirty="0">
                <a:latin typeface="+mn-ea"/>
              </a:rPr>
              <a:t>を選択</a:t>
            </a:r>
          </a:p>
        </p:txBody>
      </p:sp>
      <p:sp>
        <p:nvSpPr>
          <p:cNvPr id="21" name="円形吹き出し 20"/>
          <p:cNvSpPr/>
          <p:nvPr/>
        </p:nvSpPr>
        <p:spPr bwMode="auto">
          <a:xfrm>
            <a:off x="6599250" y="4118227"/>
            <a:ext cx="301542" cy="275538"/>
          </a:xfrm>
          <a:prstGeom prst="wedgeEllipseCallout">
            <a:avLst>
              <a:gd name="adj1" fmla="val -365530"/>
              <a:gd name="adj2" fmla="val 239665"/>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２</a:t>
            </a:r>
          </a:p>
        </p:txBody>
      </p:sp>
      <p:sp>
        <p:nvSpPr>
          <p:cNvPr id="24" name="角丸四角形 23"/>
          <p:cNvSpPr/>
          <p:nvPr/>
        </p:nvSpPr>
        <p:spPr bwMode="auto">
          <a:xfrm>
            <a:off x="5580140" y="5280152"/>
            <a:ext cx="3459682" cy="1082680"/>
          </a:xfrm>
          <a:prstGeom prst="roundRect">
            <a:avLst>
              <a:gd name="adj" fmla="val 15737"/>
            </a:avLst>
          </a:prstGeom>
          <a:solidFill>
            <a:schemeClr val="bg2"/>
          </a:solidFill>
          <a:ln w="127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200" dirty="0">
                <a:solidFill>
                  <a:srgbClr val="FF0000"/>
                </a:solidFill>
                <a:latin typeface="+mn-ea"/>
              </a:rPr>
              <a:t>　　</a:t>
            </a:r>
            <a:endParaRPr lang="en-US" altLang="ja-JP" sz="1200" dirty="0">
              <a:solidFill>
                <a:srgbClr val="FF0000"/>
              </a:solidFill>
              <a:latin typeface="+mn-ea"/>
            </a:endParaRPr>
          </a:p>
        </p:txBody>
      </p:sp>
      <p:sp>
        <p:nvSpPr>
          <p:cNvPr id="25" name="円形吹き出し 24"/>
          <p:cNvSpPr/>
          <p:nvPr/>
        </p:nvSpPr>
        <p:spPr bwMode="auto">
          <a:xfrm>
            <a:off x="5459854" y="5203126"/>
            <a:ext cx="301542" cy="275538"/>
          </a:xfrm>
          <a:prstGeom prst="wedgeEllipseCallout">
            <a:avLst>
              <a:gd name="adj1" fmla="val -796588"/>
              <a:gd name="adj2" fmla="val 234940"/>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smtClean="0">
                <a:latin typeface="+mn-ea"/>
              </a:rPr>
              <a:t>３</a:t>
            </a:r>
          </a:p>
        </p:txBody>
      </p:sp>
      <p:graphicFrame>
        <p:nvGraphicFramePr>
          <p:cNvPr id="5" name="表 4"/>
          <p:cNvGraphicFramePr>
            <a:graphicFrameLocks noGrp="1"/>
          </p:cNvGraphicFramePr>
          <p:nvPr>
            <p:extLst>
              <p:ext uri="{D42A27DB-BD31-4B8C-83A1-F6EECF244321}">
                <p14:modId xmlns:p14="http://schemas.microsoft.com/office/powerpoint/2010/main" val="4147642821"/>
              </p:ext>
            </p:extLst>
          </p:nvPr>
        </p:nvGraphicFramePr>
        <p:xfrm>
          <a:off x="5720988" y="5274952"/>
          <a:ext cx="3318834" cy="1097280"/>
        </p:xfrm>
        <a:graphic>
          <a:graphicData uri="http://schemas.openxmlformats.org/drawingml/2006/table">
            <a:tbl>
              <a:tblPr firstRow="1" bandRow="1">
                <a:tableStyleId>{5C22544A-7EE6-4342-B048-85BDC9FD1C3A}</a:tableStyleId>
              </a:tblPr>
              <a:tblGrid>
                <a:gridCol w="282415">
                  <a:extLst>
                    <a:ext uri="{9D8B030D-6E8A-4147-A177-3AD203B41FA5}">
                      <a16:colId xmlns:a16="http://schemas.microsoft.com/office/drawing/2014/main" val="3780613707"/>
                    </a:ext>
                  </a:extLst>
                </a:gridCol>
                <a:gridCol w="3036419">
                  <a:extLst>
                    <a:ext uri="{9D8B030D-6E8A-4147-A177-3AD203B41FA5}">
                      <a16:colId xmlns:a16="http://schemas.microsoft.com/office/drawing/2014/main" val="476858809"/>
                    </a:ext>
                  </a:extLst>
                </a:gridCol>
              </a:tblGrid>
              <a:tr h="21203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smtClean="0">
                          <a:solidFill>
                            <a:schemeClr val="tx1"/>
                          </a:solidFill>
                          <a:latin typeface="+mn-ea"/>
                        </a:rPr>
                        <a:t>ドライラン</a:t>
                      </a:r>
                      <a:endParaRPr lang="en-US" altLang="ja-JP" sz="1200" b="1" dirty="0" smtClean="0">
                        <a:solidFill>
                          <a:schemeClr val="tx1"/>
                        </a:solidFill>
                        <a:latin typeface="+mn-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kumimoji="1" lang="ja-JP" altLang="en-US"/>
                    </a:p>
                  </a:txBody>
                  <a:tcPr/>
                </a:tc>
                <a:extLst>
                  <a:ext uri="{0D108BD9-81ED-4DB2-BD59-A6C34878D82A}">
                    <a16:rowId xmlns:a16="http://schemas.microsoft.com/office/drawing/2014/main" val="3706850261"/>
                  </a:ext>
                </a:extLst>
              </a:tr>
              <a:tr h="212034">
                <a:tc>
                  <a:txBody>
                    <a:bodyPr/>
                    <a:lstStyle/>
                    <a:p>
                      <a:endParaRPr kumimoji="1" lang="ja-JP" altLang="en-US" sz="1200" b="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smtClean="0">
                          <a:solidFill>
                            <a:schemeClr val="tx1"/>
                          </a:solidFill>
                          <a:latin typeface="+mn-ea"/>
                        </a:rPr>
                        <a:t>：プレイブックの接続確認</a:t>
                      </a:r>
                      <a:r>
                        <a:rPr lang="en-US" altLang="ja-JP" sz="1200" b="0" dirty="0" smtClean="0">
                          <a:solidFill>
                            <a:schemeClr val="tx1"/>
                          </a:solidFill>
                          <a:latin typeface="+mn-ea"/>
                        </a:rPr>
                        <a:t>/</a:t>
                      </a:r>
                      <a:r>
                        <a:rPr lang="ja-JP" altLang="en-US" sz="1200" b="0" dirty="0" smtClean="0">
                          <a:solidFill>
                            <a:schemeClr val="tx1"/>
                          </a:solidFill>
                          <a:latin typeface="+mn-ea"/>
                        </a:rPr>
                        <a:t>構文チェック</a:t>
                      </a:r>
                      <a:endParaRPr lang="en-US" altLang="ja-JP" sz="1200" b="0" dirty="0" smtClean="0">
                        <a:solidFill>
                          <a:schemeClr val="tx1"/>
                        </a:solidFill>
                        <a:latin typeface="+mn-ea"/>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96984552"/>
                  </a:ext>
                </a:extLst>
              </a:tr>
              <a:tr h="21203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smtClean="0">
                          <a:solidFill>
                            <a:schemeClr val="tx1"/>
                          </a:solidFill>
                          <a:latin typeface="+mn-ea"/>
                        </a:rPr>
                        <a:t>実行</a:t>
                      </a:r>
                      <a:endParaRPr lang="en-US" altLang="ja-JP" sz="1200" b="1" dirty="0" smtClean="0">
                        <a:solidFill>
                          <a:schemeClr val="tx1"/>
                        </a:solidFill>
                        <a:latin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extLst>
                  <a:ext uri="{0D108BD9-81ED-4DB2-BD59-A6C34878D82A}">
                    <a16:rowId xmlns:a16="http://schemas.microsoft.com/office/drawing/2014/main" val="2573640616"/>
                  </a:ext>
                </a:extLst>
              </a:tr>
              <a:tr h="212034">
                <a:tc>
                  <a:txBody>
                    <a:bodyPr/>
                    <a:lstStyle/>
                    <a:p>
                      <a:endParaRPr kumimoji="1" lang="ja-JP" altLang="en-US" sz="12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smtClean="0">
                          <a:solidFill>
                            <a:schemeClr val="tx1"/>
                          </a:solidFill>
                          <a:latin typeface="+mn-ea"/>
                        </a:rPr>
                        <a:t>：プレイブックを実行</a:t>
                      </a:r>
                      <a:endParaRPr lang="en-US" altLang="ja-JP" sz="1200" b="0" dirty="0" smtClean="0">
                        <a:solidFill>
                          <a:schemeClr val="tx1"/>
                        </a:solidFill>
                        <a:latin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851137"/>
                  </a:ext>
                </a:extLst>
              </a:tr>
            </a:tbl>
          </a:graphicData>
        </a:graphic>
      </p:graphicFrame>
    </p:spTree>
    <p:extLst>
      <p:ext uri="{BB962C8B-B14F-4D97-AF65-F5344CB8AC3E}">
        <p14:creationId xmlns:p14="http://schemas.microsoft.com/office/powerpoint/2010/main" val="42055917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4603942" y="2852920"/>
            <a:ext cx="4307205" cy="3087053"/>
          </a:xfrm>
          <a:prstGeom prst="rect">
            <a:avLst/>
          </a:prstGeom>
        </p:spPr>
      </p:pic>
      <p:pic>
        <p:nvPicPr>
          <p:cNvPr id="3" name="図 2"/>
          <p:cNvPicPr>
            <a:picLocks noChangeAspect="1"/>
          </p:cNvPicPr>
          <p:nvPr/>
        </p:nvPicPr>
        <p:blipFill>
          <a:blip r:embed="rId3"/>
          <a:stretch>
            <a:fillRect/>
          </a:stretch>
        </p:blipFill>
        <p:spPr>
          <a:xfrm>
            <a:off x="594303" y="1628750"/>
            <a:ext cx="3976211" cy="4856321"/>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ja-JP" altLang="en-US" dirty="0" smtClean="0"/>
              <a:t>参考② </a:t>
            </a:r>
            <a:r>
              <a:rPr lang="en-US" altLang="ja-JP" dirty="0" smtClean="0"/>
              <a:t>【Ansible-Legacy】</a:t>
            </a:r>
            <a:r>
              <a:rPr lang="ja-JP" altLang="en-US" dirty="0" smtClean="0"/>
              <a:t>実行確認</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smtClean="0"/>
              <a:t>作業結果確認</a:t>
            </a:r>
            <a:endParaRPr lang="en-US" altLang="ja-JP" dirty="0"/>
          </a:p>
          <a:p>
            <a:pPr lvl="1"/>
            <a:r>
              <a:rPr lang="ja-JP" altLang="en-US" dirty="0" smtClean="0"/>
              <a:t>実行</a:t>
            </a:r>
            <a:r>
              <a:rPr lang="en-US" altLang="ja-JP" dirty="0" smtClean="0"/>
              <a:t>(</a:t>
            </a:r>
            <a:r>
              <a:rPr lang="ja-JP" altLang="en-US" dirty="0" smtClean="0"/>
              <a:t>またはドライラン</a:t>
            </a:r>
            <a:r>
              <a:rPr lang="en-US" altLang="ja-JP" dirty="0" smtClean="0"/>
              <a:t>)</a:t>
            </a:r>
            <a:r>
              <a:rPr lang="ja-JP" altLang="en-US" dirty="0" smtClean="0"/>
              <a:t>すると画面が切替わり、実行ステータスやログが表示されます。</a:t>
            </a:r>
            <a:endParaRPr lang="ja-JP" altLang="en-US" dirty="0"/>
          </a:p>
        </p:txBody>
      </p:sp>
      <p:sp>
        <p:nvSpPr>
          <p:cNvPr id="33" name="角丸四角形 32"/>
          <p:cNvSpPr/>
          <p:nvPr/>
        </p:nvSpPr>
        <p:spPr bwMode="auto">
          <a:xfrm>
            <a:off x="1619590" y="2662719"/>
            <a:ext cx="2861853" cy="3214621"/>
          </a:xfrm>
          <a:prstGeom prst="roundRect">
            <a:avLst>
              <a:gd name="adj" fmla="val 2149"/>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9" name="角丸四角形 38"/>
          <p:cNvSpPr/>
          <p:nvPr/>
        </p:nvSpPr>
        <p:spPr bwMode="auto">
          <a:xfrm>
            <a:off x="4860041" y="1607920"/>
            <a:ext cx="4103472" cy="498627"/>
          </a:xfrm>
          <a:prstGeom prst="roundRect">
            <a:avLst/>
          </a:prstGeom>
          <a:solidFill>
            <a:schemeClr val="bg2"/>
          </a:solidFill>
          <a:ln w="1905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実行ステータスや、</a:t>
            </a:r>
            <a:endParaRPr lang="en-US" altLang="ja-JP" sz="1200" dirty="0" smtClean="0">
              <a:latin typeface="+mn-ea"/>
            </a:endParaRPr>
          </a:p>
          <a:p>
            <a:pPr algn="ctr"/>
            <a:r>
              <a:rPr lang="ja-JP" altLang="en-US" sz="1200" dirty="0" smtClean="0">
                <a:latin typeface="+mn-ea"/>
              </a:rPr>
              <a:t>投入データが確認可能です。</a:t>
            </a:r>
            <a:endParaRPr kumimoji="1" lang="en-US" altLang="ja-JP" sz="1200" dirty="0" smtClean="0">
              <a:latin typeface="+mn-ea"/>
            </a:endParaRPr>
          </a:p>
        </p:txBody>
      </p:sp>
      <p:sp>
        <p:nvSpPr>
          <p:cNvPr id="41" name="角丸四角形 40"/>
          <p:cNvSpPr/>
          <p:nvPr/>
        </p:nvSpPr>
        <p:spPr bwMode="auto">
          <a:xfrm>
            <a:off x="4860040" y="2276840"/>
            <a:ext cx="4083154" cy="504070"/>
          </a:xfrm>
          <a:prstGeom prst="roundRect">
            <a:avLst/>
          </a:prstGeom>
          <a:solidFill>
            <a:schemeClr val="bg2"/>
          </a:solidFill>
          <a:ln w="1905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実行ログや</a:t>
            </a:r>
            <a:r>
              <a:rPr kumimoji="1" lang="ja-JP" altLang="en-US" sz="1200" dirty="0" smtClean="0">
                <a:latin typeface="+mn-ea"/>
              </a:rPr>
              <a:t>エラーログを</a:t>
            </a:r>
            <a:endParaRPr kumimoji="1" lang="en-US" altLang="ja-JP" sz="1200" dirty="0" smtClean="0">
              <a:latin typeface="+mn-ea"/>
            </a:endParaRPr>
          </a:p>
          <a:p>
            <a:pPr algn="ctr"/>
            <a:r>
              <a:rPr kumimoji="1" lang="ja-JP" altLang="en-US" sz="1200" dirty="0" smtClean="0">
                <a:latin typeface="+mn-ea"/>
              </a:rPr>
              <a:t>リアルタイムで確認可能です。</a:t>
            </a:r>
            <a:endParaRPr kumimoji="1" lang="en-US" altLang="ja-JP" sz="1200" dirty="0" smtClean="0">
              <a:latin typeface="+mn-ea"/>
            </a:endParaRPr>
          </a:p>
        </p:txBody>
      </p:sp>
      <p:sp>
        <p:nvSpPr>
          <p:cNvPr id="37" name="角丸四角形 36"/>
          <p:cNvSpPr/>
          <p:nvPr/>
        </p:nvSpPr>
        <p:spPr bwMode="auto">
          <a:xfrm>
            <a:off x="5352637" y="2852920"/>
            <a:ext cx="3179913" cy="1510669"/>
          </a:xfrm>
          <a:prstGeom prst="roundRect">
            <a:avLst>
              <a:gd name="adj" fmla="val 1584"/>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9" name="円形吹き出し 28"/>
          <p:cNvSpPr/>
          <p:nvPr/>
        </p:nvSpPr>
        <p:spPr bwMode="auto">
          <a:xfrm>
            <a:off x="4570515" y="1592820"/>
            <a:ext cx="782123" cy="540000"/>
          </a:xfrm>
          <a:prstGeom prst="wedgeEllipseCallout">
            <a:avLst>
              <a:gd name="adj1" fmla="val -184631"/>
              <a:gd name="adj2" fmla="val 149453"/>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
        <p:nvSpPr>
          <p:cNvPr id="30" name="円形吹き出し 29"/>
          <p:cNvSpPr/>
          <p:nvPr/>
        </p:nvSpPr>
        <p:spPr bwMode="auto">
          <a:xfrm>
            <a:off x="4570514" y="2240910"/>
            <a:ext cx="782123" cy="540000"/>
          </a:xfrm>
          <a:prstGeom prst="wedgeEllipseCallout">
            <a:avLst>
              <a:gd name="adj1" fmla="val 48003"/>
              <a:gd name="adj2" fmla="val 94891"/>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
        <p:nvSpPr>
          <p:cNvPr id="13" name="角丸四角形 12"/>
          <p:cNvSpPr/>
          <p:nvPr/>
        </p:nvSpPr>
        <p:spPr bwMode="auto">
          <a:xfrm>
            <a:off x="1726011" y="5126760"/>
            <a:ext cx="2679490" cy="288040"/>
          </a:xfrm>
          <a:prstGeom prst="roundRect">
            <a:avLst>
              <a:gd name="adj" fmla="val 2149"/>
            </a:avLst>
          </a:prstGeom>
          <a:noFill/>
          <a:ln w="28575">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5" name="角丸四角形 14"/>
          <p:cNvSpPr/>
          <p:nvPr/>
        </p:nvSpPr>
        <p:spPr bwMode="auto">
          <a:xfrm>
            <a:off x="4922353" y="6008602"/>
            <a:ext cx="3853906" cy="498627"/>
          </a:xfrm>
          <a:prstGeom prst="roundRect">
            <a:avLst/>
          </a:prstGeom>
          <a:solidFill>
            <a:schemeClr val="bg2"/>
          </a:solidFill>
          <a:ln w="1905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smtClean="0">
                <a:latin typeface="+mn-ea"/>
              </a:rPr>
              <a:t>投入データや結果データを</a:t>
            </a:r>
            <a:endParaRPr lang="en-US" altLang="ja-JP" sz="1200" dirty="0" smtClean="0">
              <a:latin typeface="+mn-ea"/>
            </a:endParaRPr>
          </a:p>
          <a:p>
            <a:pPr algn="ctr"/>
            <a:r>
              <a:rPr lang="ja-JP" altLang="en-US" sz="1200" dirty="0" smtClean="0">
                <a:latin typeface="+mn-ea"/>
              </a:rPr>
              <a:t>ダウンロードすることも可能です。</a:t>
            </a:r>
            <a:endParaRPr kumimoji="1" lang="en-US" altLang="ja-JP" sz="1200" dirty="0" smtClean="0">
              <a:latin typeface="+mn-ea"/>
            </a:endParaRPr>
          </a:p>
        </p:txBody>
      </p:sp>
      <p:sp>
        <p:nvSpPr>
          <p:cNvPr id="14" name="円形吹き出し 13"/>
          <p:cNvSpPr/>
          <p:nvPr/>
        </p:nvSpPr>
        <p:spPr bwMode="auto">
          <a:xfrm>
            <a:off x="4531291" y="5981001"/>
            <a:ext cx="782123" cy="540000"/>
          </a:xfrm>
          <a:prstGeom prst="wedgeEllipseCallout">
            <a:avLst>
              <a:gd name="adj1" fmla="val -104741"/>
              <a:gd name="adj2" fmla="val -155346"/>
            </a:avLst>
          </a:prstGeom>
          <a:solidFill>
            <a:srgbClr val="FF0000"/>
          </a:solidFill>
          <a:ln w="28575">
            <a:noFill/>
          </a:ln>
          <a:effectLst/>
          <a:ex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smtClean="0">
                <a:latin typeface="+mn-ea"/>
              </a:rPr>
              <a:t>Poin</a:t>
            </a:r>
            <a:r>
              <a:rPr lang="en-US" altLang="ja-JP" sz="1400" b="1" dirty="0">
                <a:latin typeface="+mn-ea"/>
              </a:rPr>
              <a:t>t</a:t>
            </a:r>
            <a:endParaRPr kumimoji="1" lang="ja-JP" altLang="en-US" sz="1400" b="1" dirty="0" smtClean="0">
              <a:latin typeface="+mn-ea"/>
            </a:endParaRPr>
          </a:p>
        </p:txBody>
      </p:sp>
    </p:spTree>
    <p:extLst>
      <p:ext uri="{BB962C8B-B14F-4D97-AF65-F5344CB8AC3E}">
        <p14:creationId xmlns:p14="http://schemas.microsoft.com/office/powerpoint/2010/main" val="6306511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1.1</a:t>
            </a:r>
            <a:r>
              <a:rPr lang="ja-JP" altLang="en-US" dirty="0"/>
              <a:t> </a:t>
            </a:r>
            <a:r>
              <a:rPr lang="ja-JP" altLang="en-US" dirty="0" smtClean="0"/>
              <a:t>はじめに </a:t>
            </a:r>
            <a:r>
              <a:rPr lang="en-US" altLang="ja-JP" dirty="0" smtClean="0"/>
              <a:t>(2/2)</a:t>
            </a:r>
            <a:endParaRPr lang="ja-JP" altLang="en-US" dirty="0"/>
          </a:p>
        </p:txBody>
      </p:sp>
      <p:pic>
        <p:nvPicPr>
          <p:cNvPr id="1026" name="Picture 2" descr="概要イメージ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450" y="2420274"/>
            <a:ext cx="7963550" cy="3981775"/>
          </a:xfrm>
          <a:prstGeom prst="rect">
            <a:avLst/>
          </a:prstGeom>
          <a:noFill/>
          <a:extLst>
            <a:ext uri="{909E8E84-426E-40DD-AFC4-6F175D3DCCD1}">
              <a14:hiddenFill xmlns:a14="http://schemas.microsoft.com/office/drawing/2010/main">
                <a:solidFill>
                  <a:srgbClr val="FFFFFF"/>
                </a:solidFill>
              </a14:hiddenFill>
            </a:ext>
          </a:extLst>
        </p:spPr>
      </p:pic>
      <p:sp>
        <p:nvSpPr>
          <p:cNvPr id="21" name="コンテンツ プレースホルダー 2"/>
          <p:cNvSpPr>
            <a:spLocks noGrp="1"/>
          </p:cNvSpPr>
          <p:nvPr>
            <p:ph sz="quarter" idx="10"/>
          </p:nvPr>
        </p:nvSpPr>
        <p:spPr>
          <a:xfrm>
            <a:off x="252833" y="836712"/>
            <a:ext cx="8639767" cy="5688718"/>
          </a:xfrm>
        </p:spPr>
        <p:txBody>
          <a:bodyPr>
            <a:normAutofit/>
          </a:bodyPr>
          <a:lstStyle/>
          <a:p>
            <a:r>
              <a:rPr lang="ja-JP" altLang="en-US" dirty="0"/>
              <a:t>本</a:t>
            </a:r>
            <a:r>
              <a:rPr lang="ja-JP" altLang="en-US" dirty="0" smtClean="0"/>
              <a:t>クイックスタートで体感できる</a:t>
            </a:r>
            <a:r>
              <a:rPr lang="ja-JP" altLang="en-US" dirty="0"/>
              <a:t>主</a:t>
            </a:r>
            <a:r>
              <a:rPr lang="ja-JP" altLang="en-US" dirty="0" smtClean="0"/>
              <a:t>な</a:t>
            </a:r>
            <a:r>
              <a:rPr lang="en-US" altLang="ja-JP" dirty="0" smtClean="0"/>
              <a:t>ITA</a:t>
            </a:r>
            <a:r>
              <a:rPr lang="ja-JP" altLang="en-US" dirty="0" smtClean="0"/>
              <a:t>機能の範囲</a:t>
            </a:r>
            <a:endParaRPr lang="en-US" altLang="ja-JP" dirty="0" smtClean="0"/>
          </a:p>
          <a:p>
            <a:pPr marL="180000" lvl="1" indent="0">
              <a:buNone/>
            </a:pPr>
            <a:r>
              <a:rPr lang="ja-JP" altLang="en-US" dirty="0" smtClean="0"/>
              <a:t> ・自動化ソフトウェア</a:t>
            </a:r>
            <a:r>
              <a:rPr lang="en-US" altLang="ja-JP" dirty="0" smtClean="0"/>
              <a:t>(</a:t>
            </a:r>
            <a:r>
              <a:rPr lang="en-US" altLang="ja-JP" dirty="0" err="1" smtClean="0"/>
              <a:t>Ansible</a:t>
            </a:r>
            <a:r>
              <a:rPr lang="en-US" altLang="ja-JP" dirty="0" smtClean="0"/>
              <a:t>)</a:t>
            </a:r>
            <a:r>
              <a:rPr lang="ja-JP" altLang="en-US" dirty="0" smtClean="0"/>
              <a:t>との連携</a:t>
            </a:r>
          </a:p>
          <a:p>
            <a:pPr marL="180000" lvl="1" indent="0">
              <a:buNone/>
            </a:pPr>
            <a:r>
              <a:rPr lang="ja-JP" altLang="en-US" dirty="0" smtClean="0"/>
              <a:t> ・</a:t>
            </a:r>
            <a:r>
              <a:rPr lang="ja-JP" altLang="en-US" dirty="0"/>
              <a:t>パラメータ</a:t>
            </a:r>
            <a:r>
              <a:rPr lang="ja-JP" altLang="en-US" dirty="0" smtClean="0"/>
              <a:t>管理</a:t>
            </a:r>
            <a:r>
              <a:rPr lang="en-US" altLang="ja-JP" dirty="0" smtClean="0"/>
              <a:t>(</a:t>
            </a:r>
            <a:r>
              <a:rPr lang="ja-JP" altLang="en-US" dirty="0" smtClean="0"/>
              <a:t>メニュー</a:t>
            </a:r>
            <a:r>
              <a:rPr lang="ja-JP" altLang="en-US" dirty="0"/>
              <a:t>作成・登録・履歴管理</a:t>
            </a:r>
            <a:r>
              <a:rPr lang="ja-JP" altLang="en-US" dirty="0" smtClean="0"/>
              <a:t>等</a:t>
            </a:r>
            <a:r>
              <a:rPr lang="en-US" altLang="ja-JP" dirty="0" smtClean="0"/>
              <a:t>)</a:t>
            </a:r>
            <a:endParaRPr lang="ja-JP" altLang="en-US" dirty="0"/>
          </a:p>
          <a:p>
            <a:pPr marL="180000" lvl="1" indent="0">
              <a:buNone/>
            </a:pPr>
            <a:r>
              <a:rPr lang="ja-JP" altLang="en-US" dirty="0" smtClean="0"/>
              <a:t> ・</a:t>
            </a:r>
            <a:r>
              <a:rPr lang="ja-JP" altLang="en-US" dirty="0"/>
              <a:t>変数</a:t>
            </a:r>
            <a:r>
              <a:rPr lang="ja-JP" altLang="en-US" dirty="0" smtClean="0"/>
              <a:t>紐付け</a:t>
            </a:r>
            <a:r>
              <a:rPr lang="en-US" altLang="ja-JP" dirty="0" smtClean="0"/>
              <a:t>(</a:t>
            </a:r>
            <a:r>
              <a:rPr lang="ja-JP" altLang="en-US" dirty="0" smtClean="0"/>
              <a:t>代入値</a:t>
            </a:r>
            <a:r>
              <a:rPr lang="ja-JP" altLang="en-US" dirty="0"/>
              <a:t>自動</a:t>
            </a:r>
            <a:r>
              <a:rPr lang="ja-JP" altLang="en-US" dirty="0" smtClean="0"/>
              <a:t>登録</a:t>
            </a:r>
            <a:r>
              <a:rPr lang="en-US" altLang="ja-JP" dirty="0"/>
              <a:t>)</a:t>
            </a:r>
            <a:endParaRPr lang="ja-JP" altLang="en-US" dirty="0"/>
          </a:p>
          <a:p>
            <a:pPr lvl="1"/>
            <a:endParaRPr lang="en-US" altLang="ja-JP" dirty="0" smtClean="0"/>
          </a:p>
          <a:p>
            <a:pPr lvl="1"/>
            <a:endParaRPr lang="en-US" altLang="ja-JP" dirty="0" smtClean="0"/>
          </a:p>
          <a:p>
            <a:pPr lvl="1"/>
            <a:endParaRPr lang="en-US" altLang="ja-JP" dirty="0" smtClean="0"/>
          </a:p>
          <a:p>
            <a:pPr marL="180000" lvl="1" indent="0">
              <a:buNone/>
            </a:pPr>
            <a:r>
              <a:rPr lang="en-US" altLang="ja-JP" dirty="0" smtClean="0"/>
              <a:t>   </a:t>
            </a:r>
            <a:endParaRPr lang="en-US" altLang="ja-JP" dirty="0"/>
          </a:p>
        </p:txBody>
      </p:sp>
      <p:sp>
        <p:nvSpPr>
          <p:cNvPr id="26" name="フリーフォーム 25"/>
          <p:cNvSpPr/>
          <p:nvPr/>
        </p:nvSpPr>
        <p:spPr bwMode="auto">
          <a:xfrm>
            <a:off x="540049" y="2938608"/>
            <a:ext cx="6823975" cy="2803951"/>
          </a:xfrm>
          <a:custGeom>
            <a:avLst/>
            <a:gdLst>
              <a:gd name="connsiteX0" fmla="*/ 0 w 7404653"/>
              <a:gd name="connsiteY0" fmla="*/ 0 h 3001617"/>
              <a:gd name="connsiteX1" fmla="*/ 0 w 7404653"/>
              <a:gd name="connsiteY1" fmla="*/ 0 h 3001617"/>
              <a:gd name="connsiteX2" fmla="*/ 119270 w 7404653"/>
              <a:gd name="connsiteY2" fmla="*/ 9939 h 3001617"/>
              <a:gd name="connsiteX3" fmla="*/ 208722 w 7404653"/>
              <a:gd name="connsiteY3" fmla="*/ 19878 h 3001617"/>
              <a:gd name="connsiteX4" fmla="*/ 1461053 w 7404653"/>
              <a:gd name="connsiteY4" fmla="*/ 29817 h 3001617"/>
              <a:gd name="connsiteX5" fmla="*/ 1520687 w 7404653"/>
              <a:gd name="connsiteY5" fmla="*/ 39756 h 3001617"/>
              <a:gd name="connsiteX6" fmla="*/ 1570383 w 7404653"/>
              <a:gd name="connsiteY6" fmla="*/ 49695 h 3001617"/>
              <a:gd name="connsiteX7" fmla="*/ 1659835 w 7404653"/>
              <a:gd name="connsiteY7" fmla="*/ 49695 h 3001617"/>
              <a:gd name="connsiteX8" fmla="*/ 1659835 w 7404653"/>
              <a:gd name="connsiteY8" fmla="*/ 367748 h 3001617"/>
              <a:gd name="connsiteX9" fmla="*/ 4711148 w 7404653"/>
              <a:gd name="connsiteY9" fmla="*/ 367748 h 3001617"/>
              <a:gd name="connsiteX10" fmla="*/ 4989444 w 7404653"/>
              <a:gd name="connsiteY10" fmla="*/ 367748 h 3001617"/>
              <a:gd name="connsiteX11" fmla="*/ 4989444 w 7404653"/>
              <a:gd name="connsiteY11" fmla="*/ 139148 h 3001617"/>
              <a:gd name="connsiteX12" fmla="*/ 6480313 w 7404653"/>
              <a:gd name="connsiteY12" fmla="*/ 139148 h 3001617"/>
              <a:gd name="connsiteX13" fmla="*/ 6480313 w 7404653"/>
              <a:gd name="connsiteY13" fmla="*/ 2176669 h 3001617"/>
              <a:gd name="connsiteX14" fmla="*/ 7404653 w 7404653"/>
              <a:gd name="connsiteY14" fmla="*/ 2176669 h 3001617"/>
              <a:gd name="connsiteX15" fmla="*/ 7404653 w 7404653"/>
              <a:gd name="connsiteY15" fmla="*/ 3001617 h 3001617"/>
              <a:gd name="connsiteX16" fmla="*/ 6420679 w 7404653"/>
              <a:gd name="connsiteY16" fmla="*/ 3001617 h 3001617"/>
              <a:gd name="connsiteX17" fmla="*/ 6361044 w 7404653"/>
              <a:gd name="connsiteY17" fmla="*/ 3001617 h 3001617"/>
              <a:gd name="connsiteX18" fmla="*/ 6361044 w 7404653"/>
              <a:gd name="connsiteY18" fmla="*/ 675861 h 3001617"/>
              <a:gd name="connsiteX19" fmla="*/ 4949687 w 7404653"/>
              <a:gd name="connsiteY19" fmla="*/ 675861 h 3001617"/>
              <a:gd name="connsiteX20" fmla="*/ 4949687 w 7404653"/>
              <a:gd name="connsiteY20" fmla="*/ 2971800 h 3001617"/>
              <a:gd name="connsiteX21" fmla="*/ 5029200 w 7404653"/>
              <a:gd name="connsiteY21" fmla="*/ 2961861 h 3001617"/>
              <a:gd name="connsiteX22" fmla="*/ 1292087 w 7404653"/>
              <a:gd name="connsiteY22" fmla="*/ 2961861 h 3001617"/>
              <a:gd name="connsiteX23" fmla="*/ 1292087 w 7404653"/>
              <a:gd name="connsiteY23" fmla="*/ 1500808 h 3001617"/>
              <a:gd name="connsiteX24" fmla="*/ 0 w 7404653"/>
              <a:gd name="connsiteY24" fmla="*/ 1500808 h 3001617"/>
              <a:gd name="connsiteX25" fmla="*/ 0 w 7404653"/>
              <a:gd name="connsiteY25" fmla="*/ 0 h 3001617"/>
              <a:gd name="connsiteX26" fmla="*/ 0 w 7404653"/>
              <a:gd name="connsiteY26" fmla="*/ 0 h 3001617"/>
              <a:gd name="connsiteX0" fmla="*/ 0 w 7404653"/>
              <a:gd name="connsiteY0" fmla="*/ 0 h 3001617"/>
              <a:gd name="connsiteX1" fmla="*/ 0 w 7404653"/>
              <a:gd name="connsiteY1" fmla="*/ 0 h 3001617"/>
              <a:gd name="connsiteX2" fmla="*/ 119270 w 7404653"/>
              <a:gd name="connsiteY2" fmla="*/ 9939 h 3001617"/>
              <a:gd name="connsiteX3" fmla="*/ 208722 w 7404653"/>
              <a:gd name="connsiteY3" fmla="*/ 19878 h 3001617"/>
              <a:gd name="connsiteX4" fmla="*/ 1461053 w 7404653"/>
              <a:gd name="connsiteY4" fmla="*/ 29817 h 3001617"/>
              <a:gd name="connsiteX5" fmla="*/ 1520687 w 7404653"/>
              <a:gd name="connsiteY5" fmla="*/ 39756 h 3001617"/>
              <a:gd name="connsiteX6" fmla="*/ 1570383 w 7404653"/>
              <a:gd name="connsiteY6" fmla="*/ 49695 h 3001617"/>
              <a:gd name="connsiteX7" fmla="*/ 1659835 w 7404653"/>
              <a:gd name="connsiteY7" fmla="*/ 49695 h 3001617"/>
              <a:gd name="connsiteX8" fmla="*/ 1659835 w 7404653"/>
              <a:gd name="connsiteY8" fmla="*/ 367748 h 3001617"/>
              <a:gd name="connsiteX9" fmla="*/ 4711148 w 7404653"/>
              <a:gd name="connsiteY9" fmla="*/ 367748 h 3001617"/>
              <a:gd name="connsiteX10" fmla="*/ 4989444 w 7404653"/>
              <a:gd name="connsiteY10" fmla="*/ 367748 h 3001617"/>
              <a:gd name="connsiteX11" fmla="*/ 4989444 w 7404653"/>
              <a:gd name="connsiteY11" fmla="*/ 139148 h 3001617"/>
              <a:gd name="connsiteX12" fmla="*/ 6480313 w 7404653"/>
              <a:gd name="connsiteY12" fmla="*/ 139148 h 3001617"/>
              <a:gd name="connsiteX13" fmla="*/ 6480313 w 7404653"/>
              <a:gd name="connsiteY13" fmla="*/ 2176669 h 3001617"/>
              <a:gd name="connsiteX14" fmla="*/ 7404653 w 7404653"/>
              <a:gd name="connsiteY14" fmla="*/ 2176669 h 3001617"/>
              <a:gd name="connsiteX15" fmla="*/ 7404653 w 7404653"/>
              <a:gd name="connsiteY15" fmla="*/ 3001617 h 3001617"/>
              <a:gd name="connsiteX16" fmla="*/ 6420679 w 7404653"/>
              <a:gd name="connsiteY16" fmla="*/ 3001617 h 3001617"/>
              <a:gd name="connsiteX17" fmla="*/ 6361044 w 7404653"/>
              <a:gd name="connsiteY17" fmla="*/ 3001617 h 3001617"/>
              <a:gd name="connsiteX18" fmla="*/ 6361044 w 7404653"/>
              <a:gd name="connsiteY18" fmla="*/ 675861 h 3001617"/>
              <a:gd name="connsiteX19" fmla="*/ 4949687 w 7404653"/>
              <a:gd name="connsiteY19" fmla="*/ 675861 h 3001617"/>
              <a:gd name="connsiteX20" fmla="*/ 4949687 w 7404653"/>
              <a:gd name="connsiteY20" fmla="*/ 2971800 h 3001617"/>
              <a:gd name="connsiteX21" fmla="*/ 4890052 w 7404653"/>
              <a:gd name="connsiteY21" fmla="*/ 2961861 h 3001617"/>
              <a:gd name="connsiteX22" fmla="*/ 1292087 w 7404653"/>
              <a:gd name="connsiteY22" fmla="*/ 2961861 h 3001617"/>
              <a:gd name="connsiteX23" fmla="*/ 1292087 w 7404653"/>
              <a:gd name="connsiteY23" fmla="*/ 1500808 h 3001617"/>
              <a:gd name="connsiteX24" fmla="*/ 0 w 7404653"/>
              <a:gd name="connsiteY24" fmla="*/ 1500808 h 3001617"/>
              <a:gd name="connsiteX25" fmla="*/ 0 w 7404653"/>
              <a:gd name="connsiteY25" fmla="*/ 0 h 3001617"/>
              <a:gd name="connsiteX26" fmla="*/ 0 w 7404653"/>
              <a:gd name="connsiteY26" fmla="*/ 0 h 3001617"/>
              <a:gd name="connsiteX0" fmla="*/ 0 w 7404653"/>
              <a:gd name="connsiteY0" fmla="*/ 0 h 3001617"/>
              <a:gd name="connsiteX1" fmla="*/ 0 w 7404653"/>
              <a:gd name="connsiteY1" fmla="*/ 0 h 3001617"/>
              <a:gd name="connsiteX2" fmla="*/ 208722 w 7404653"/>
              <a:gd name="connsiteY2" fmla="*/ 19878 h 3001617"/>
              <a:gd name="connsiteX3" fmla="*/ 1461053 w 7404653"/>
              <a:gd name="connsiteY3" fmla="*/ 29817 h 3001617"/>
              <a:gd name="connsiteX4" fmla="*/ 1520687 w 7404653"/>
              <a:gd name="connsiteY4" fmla="*/ 39756 h 3001617"/>
              <a:gd name="connsiteX5" fmla="*/ 1570383 w 7404653"/>
              <a:gd name="connsiteY5" fmla="*/ 49695 h 3001617"/>
              <a:gd name="connsiteX6" fmla="*/ 1659835 w 7404653"/>
              <a:gd name="connsiteY6" fmla="*/ 49695 h 3001617"/>
              <a:gd name="connsiteX7" fmla="*/ 1659835 w 7404653"/>
              <a:gd name="connsiteY7" fmla="*/ 367748 h 3001617"/>
              <a:gd name="connsiteX8" fmla="*/ 4711148 w 7404653"/>
              <a:gd name="connsiteY8" fmla="*/ 367748 h 3001617"/>
              <a:gd name="connsiteX9" fmla="*/ 4989444 w 7404653"/>
              <a:gd name="connsiteY9" fmla="*/ 367748 h 3001617"/>
              <a:gd name="connsiteX10" fmla="*/ 4989444 w 7404653"/>
              <a:gd name="connsiteY10" fmla="*/ 139148 h 3001617"/>
              <a:gd name="connsiteX11" fmla="*/ 6480313 w 7404653"/>
              <a:gd name="connsiteY11" fmla="*/ 139148 h 3001617"/>
              <a:gd name="connsiteX12" fmla="*/ 6480313 w 7404653"/>
              <a:gd name="connsiteY12" fmla="*/ 2176669 h 3001617"/>
              <a:gd name="connsiteX13" fmla="*/ 7404653 w 7404653"/>
              <a:gd name="connsiteY13" fmla="*/ 2176669 h 3001617"/>
              <a:gd name="connsiteX14" fmla="*/ 7404653 w 7404653"/>
              <a:gd name="connsiteY14" fmla="*/ 3001617 h 3001617"/>
              <a:gd name="connsiteX15" fmla="*/ 6420679 w 7404653"/>
              <a:gd name="connsiteY15" fmla="*/ 3001617 h 3001617"/>
              <a:gd name="connsiteX16" fmla="*/ 6361044 w 7404653"/>
              <a:gd name="connsiteY16" fmla="*/ 3001617 h 3001617"/>
              <a:gd name="connsiteX17" fmla="*/ 6361044 w 7404653"/>
              <a:gd name="connsiteY17" fmla="*/ 675861 h 3001617"/>
              <a:gd name="connsiteX18" fmla="*/ 4949687 w 7404653"/>
              <a:gd name="connsiteY18" fmla="*/ 675861 h 3001617"/>
              <a:gd name="connsiteX19" fmla="*/ 4949687 w 7404653"/>
              <a:gd name="connsiteY19" fmla="*/ 2971800 h 3001617"/>
              <a:gd name="connsiteX20" fmla="*/ 4890052 w 7404653"/>
              <a:gd name="connsiteY20" fmla="*/ 2961861 h 3001617"/>
              <a:gd name="connsiteX21" fmla="*/ 1292087 w 7404653"/>
              <a:gd name="connsiteY21" fmla="*/ 2961861 h 3001617"/>
              <a:gd name="connsiteX22" fmla="*/ 1292087 w 7404653"/>
              <a:gd name="connsiteY22" fmla="*/ 1500808 h 3001617"/>
              <a:gd name="connsiteX23" fmla="*/ 0 w 7404653"/>
              <a:gd name="connsiteY23" fmla="*/ 1500808 h 3001617"/>
              <a:gd name="connsiteX24" fmla="*/ 0 w 7404653"/>
              <a:gd name="connsiteY24" fmla="*/ 0 h 3001617"/>
              <a:gd name="connsiteX25" fmla="*/ 0 w 7404653"/>
              <a:gd name="connsiteY25" fmla="*/ 0 h 3001617"/>
              <a:gd name="connsiteX0" fmla="*/ 0 w 7404653"/>
              <a:gd name="connsiteY0" fmla="*/ 0 h 3001617"/>
              <a:gd name="connsiteX1" fmla="*/ 0 w 7404653"/>
              <a:gd name="connsiteY1" fmla="*/ 0 h 3001617"/>
              <a:gd name="connsiteX2" fmla="*/ 1461053 w 7404653"/>
              <a:gd name="connsiteY2" fmla="*/ 29817 h 3001617"/>
              <a:gd name="connsiteX3" fmla="*/ 1520687 w 7404653"/>
              <a:gd name="connsiteY3" fmla="*/ 39756 h 3001617"/>
              <a:gd name="connsiteX4" fmla="*/ 1570383 w 7404653"/>
              <a:gd name="connsiteY4" fmla="*/ 49695 h 3001617"/>
              <a:gd name="connsiteX5" fmla="*/ 1659835 w 7404653"/>
              <a:gd name="connsiteY5" fmla="*/ 49695 h 3001617"/>
              <a:gd name="connsiteX6" fmla="*/ 1659835 w 7404653"/>
              <a:gd name="connsiteY6" fmla="*/ 367748 h 3001617"/>
              <a:gd name="connsiteX7" fmla="*/ 4711148 w 7404653"/>
              <a:gd name="connsiteY7" fmla="*/ 367748 h 3001617"/>
              <a:gd name="connsiteX8" fmla="*/ 4989444 w 7404653"/>
              <a:gd name="connsiteY8" fmla="*/ 367748 h 3001617"/>
              <a:gd name="connsiteX9" fmla="*/ 4989444 w 7404653"/>
              <a:gd name="connsiteY9" fmla="*/ 139148 h 3001617"/>
              <a:gd name="connsiteX10" fmla="*/ 6480313 w 7404653"/>
              <a:gd name="connsiteY10" fmla="*/ 139148 h 3001617"/>
              <a:gd name="connsiteX11" fmla="*/ 6480313 w 7404653"/>
              <a:gd name="connsiteY11" fmla="*/ 2176669 h 3001617"/>
              <a:gd name="connsiteX12" fmla="*/ 7404653 w 7404653"/>
              <a:gd name="connsiteY12" fmla="*/ 2176669 h 3001617"/>
              <a:gd name="connsiteX13" fmla="*/ 7404653 w 7404653"/>
              <a:gd name="connsiteY13" fmla="*/ 3001617 h 3001617"/>
              <a:gd name="connsiteX14" fmla="*/ 6420679 w 7404653"/>
              <a:gd name="connsiteY14" fmla="*/ 3001617 h 3001617"/>
              <a:gd name="connsiteX15" fmla="*/ 6361044 w 7404653"/>
              <a:gd name="connsiteY15" fmla="*/ 3001617 h 3001617"/>
              <a:gd name="connsiteX16" fmla="*/ 6361044 w 7404653"/>
              <a:gd name="connsiteY16" fmla="*/ 675861 h 3001617"/>
              <a:gd name="connsiteX17" fmla="*/ 4949687 w 7404653"/>
              <a:gd name="connsiteY17" fmla="*/ 675861 h 3001617"/>
              <a:gd name="connsiteX18" fmla="*/ 4949687 w 7404653"/>
              <a:gd name="connsiteY18" fmla="*/ 2971800 h 3001617"/>
              <a:gd name="connsiteX19" fmla="*/ 4890052 w 7404653"/>
              <a:gd name="connsiteY19" fmla="*/ 2961861 h 3001617"/>
              <a:gd name="connsiteX20" fmla="*/ 1292087 w 7404653"/>
              <a:gd name="connsiteY20" fmla="*/ 2961861 h 3001617"/>
              <a:gd name="connsiteX21" fmla="*/ 1292087 w 7404653"/>
              <a:gd name="connsiteY21" fmla="*/ 1500808 h 3001617"/>
              <a:gd name="connsiteX22" fmla="*/ 0 w 7404653"/>
              <a:gd name="connsiteY22" fmla="*/ 1500808 h 3001617"/>
              <a:gd name="connsiteX23" fmla="*/ 0 w 7404653"/>
              <a:gd name="connsiteY23" fmla="*/ 0 h 3001617"/>
              <a:gd name="connsiteX24" fmla="*/ 0 w 7404653"/>
              <a:gd name="connsiteY24" fmla="*/ 0 h 3001617"/>
              <a:gd name="connsiteX0" fmla="*/ 0 w 7404653"/>
              <a:gd name="connsiteY0" fmla="*/ 0 h 3001617"/>
              <a:gd name="connsiteX1" fmla="*/ 0 w 7404653"/>
              <a:gd name="connsiteY1" fmla="*/ 0 h 3001617"/>
              <a:gd name="connsiteX2" fmla="*/ 1461053 w 7404653"/>
              <a:gd name="connsiteY2" fmla="*/ 29817 h 3001617"/>
              <a:gd name="connsiteX3" fmla="*/ 1520687 w 7404653"/>
              <a:gd name="connsiteY3" fmla="*/ 39756 h 3001617"/>
              <a:gd name="connsiteX4" fmla="*/ 1659835 w 7404653"/>
              <a:gd name="connsiteY4" fmla="*/ 49695 h 3001617"/>
              <a:gd name="connsiteX5" fmla="*/ 1659835 w 7404653"/>
              <a:gd name="connsiteY5" fmla="*/ 367748 h 3001617"/>
              <a:gd name="connsiteX6" fmla="*/ 4711148 w 7404653"/>
              <a:gd name="connsiteY6" fmla="*/ 367748 h 3001617"/>
              <a:gd name="connsiteX7" fmla="*/ 4989444 w 7404653"/>
              <a:gd name="connsiteY7" fmla="*/ 367748 h 3001617"/>
              <a:gd name="connsiteX8" fmla="*/ 4989444 w 7404653"/>
              <a:gd name="connsiteY8" fmla="*/ 139148 h 3001617"/>
              <a:gd name="connsiteX9" fmla="*/ 6480313 w 7404653"/>
              <a:gd name="connsiteY9" fmla="*/ 139148 h 3001617"/>
              <a:gd name="connsiteX10" fmla="*/ 6480313 w 7404653"/>
              <a:gd name="connsiteY10" fmla="*/ 2176669 h 3001617"/>
              <a:gd name="connsiteX11" fmla="*/ 7404653 w 7404653"/>
              <a:gd name="connsiteY11" fmla="*/ 2176669 h 3001617"/>
              <a:gd name="connsiteX12" fmla="*/ 7404653 w 7404653"/>
              <a:gd name="connsiteY12" fmla="*/ 3001617 h 3001617"/>
              <a:gd name="connsiteX13" fmla="*/ 6420679 w 7404653"/>
              <a:gd name="connsiteY13" fmla="*/ 3001617 h 3001617"/>
              <a:gd name="connsiteX14" fmla="*/ 6361044 w 7404653"/>
              <a:gd name="connsiteY14" fmla="*/ 3001617 h 3001617"/>
              <a:gd name="connsiteX15" fmla="*/ 6361044 w 7404653"/>
              <a:gd name="connsiteY15" fmla="*/ 675861 h 3001617"/>
              <a:gd name="connsiteX16" fmla="*/ 4949687 w 7404653"/>
              <a:gd name="connsiteY16" fmla="*/ 675861 h 3001617"/>
              <a:gd name="connsiteX17" fmla="*/ 4949687 w 7404653"/>
              <a:gd name="connsiteY17" fmla="*/ 2971800 h 3001617"/>
              <a:gd name="connsiteX18" fmla="*/ 4890052 w 7404653"/>
              <a:gd name="connsiteY18" fmla="*/ 2961861 h 3001617"/>
              <a:gd name="connsiteX19" fmla="*/ 1292087 w 7404653"/>
              <a:gd name="connsiteY19" fmla="*/ 2961861 h 3001617"/>
              <a:gd name="connsiteX20" fmla="*/ 1292087 w 7404653"/>
              <a:gd name="connsiteY20" fmla="*/ 1500808 h 3001617"/>
              <a:gd name="connsiteX21" fmla="*/ 0 w 7404653"/>
              <a:gd name="connsiteY21" fmla="*/ 1500808 h 3001617"/>
              <a:gd name="connsiteX22" fmla="*/ 0 w 7404653"/>
              <a:gd name="connsiteY22" fmla="*/ 0 h 3001617"/>
              <a:gd name="connsiteX23" fmla="*/ 0 w 7404653"/>
              <a:gd name="connsiteY23" fmla="*/ 0 h 3001617"/>
              <a:gd name="connsiteX0" fmla="*/ 0 w 7404653"/>
              <a:gd name="connsiteY0" fmla="*/ 0 h 3001617"/>
              <a:gd name="connsiteX1" fmla="*/ 0 w 7404653"/>
              <a:gd name="connsiteY1" fmla="*/ 0 h 3001617"/>
              <a:gd name="connsiteX2" fmla="*/ 1461053 w 7404653"/>
              <a:gd name="connsiteY2" fmla="*/ 29817 h 3001617"/>
              <a:gd name="connsiteX3" fmla="*/ 1659835 w 7404653"/>
              <a:gd name="connsiteY3" fmla="*/ 49695 h 3001617"/>
              <a:gd name="connsiteX4" fmla="*/ 1659835 w 7404653"/>
              <a:gd name="connsiteY4" fmla="*/ 367748 h 3001617"/>
              <a:gd name="connsiteX5" fmla="*/ 4711148 w 7404653"/>
              <a:gd name="connsiteY5" fmla="*/ 367748 h 3001617"/>
              <a:gd name="connsiteX6" fmla="*/ 4989444 w 7404653"/>
              <a:gd name="connsiteY6" fmla="*/ 367748 h 3001617"/>
              <a:gd name="connsiteX7" fmla="*/ 4989444 w 7404653"/>
              <a:gd name="connsiteY7" fmla="*/ 139148 h 3001617"/>
              <a:gd name="connsiteX8" fmla="*/ 6480313 w 7404653"/>
              <a:gd name="connsiteY8" fmla="*/ 139148 h 3001617"/>
              <a:gd name="connsiteX9" fmla="*/ 6480313 w 7404653"/>
              <a:gd name="connsiteY9" fmla="*/ 2176669 h 3001617"/>
              <a:gd name="connsiteX10" fmla="*/ 7404653 w 7404653"/>
              <a:gd name="connsiteY10" fmla="*/ 2176669 h 3001617"/>
              <a:gd name="connsiteX11" fmla="*/ 7404653 w 7404653"/>
              <a:gd name="connsiteY11" fmla="*/ 3001617 h 3001617"/>
              <a:gd name="connsiteX12" fmla="*/ 6420679 w 7404653"/>
              <a:gd name="connsiteY12" fmla="*/ 3001617 h 3001617"/>
              <a:gd name="connsiteX13" fmla="*/ 6361044 w 7404653"/>
              <a:gd name="connsiteY13" fmla="*/ 3001617 h 3001617"/>
              <a:gd name="connsiteX14" fmla="*/ 6361044 w 7404653"/>
              <a:gd name="connsiteY14" fmla="*/ 675861 h 3001617"/>
              <a:gd name="connsiteX15" fmla="*/ 4949687 w 7404653"/>
              <a:gd name="connsiteY15" fmla="*/ 675861 h 3001617"/>
              <a:gd name="connsiteX16" fmla="*/ 4949687 w 7404653"/>
              <a:gd name="connsiteY16" fmla="*/ 2971800 h 3001617"/>
              <a:gd name="connsiteX17" fmla="*/ 4890052 w 7404653"/>
              <a:gd name="connsiteY17" fmla="*/ 2961861 h 3001617"/>
              <a:gd name="connsiteX18" fmla="*/ 1292087 w 7404653"/>
              <a:gd name="connsiteY18" fmla="*/ 2961861 h 3001617"/>
              <a:gd name="connsiteX19" fmla="*/ 1292087 w 7404653"/>
              <a:gd name="connsiteY19" fmla="*/ 1500808 h 3001617"/>
              <a:gd name="connsiteX20" fmla="*/ 0 w 7404653"/>
              <a:gd name="connsiteY20" fmla="*/ 1500808 h 3001617"/>
              <a:gd name="connsiteX21" fmla="*/ 0 w 7404653"/>
              <a:gd name="connsiteY21" fmla="*/ 0 h 3001617"/>
              <a:gd name="connsiteX22" fmla="*/ 0 w 7404653"/>
              <a:gd name="connsiteY22" fmla="*/ 0 h 3001617"/>
              <a:gd name="connsiteX0" fmla="*/ 0 w 7404653"/>
              <a:gd name="connsiteY0" fmla="*/ 0 h 3001617"/>
              <a:gd name="connsiteX1" fmla="*/ 0 w 7404653"/>
              <a:gd name="connsiteY1" fmla="*/ 0 h 3001617"/>
              <a:gd name="connsiteX2" fmla="*/ 1659835 w 7404653"/>
              <a:gd name="connsiteY2" fmla="*/ 49695 h 3001617"/>
              <a:gd name="connsiteX3" fmla="*/ 1659835 w 7404653"/>
              <a:gd name="connsiteY3" fmla="*/ 367748 h 3001617"/>
              <a:gd name="connsiteX4" fmla="*/ 4711148 w 7404653"/>
              <a:gd name="connsiteY4" fmla="*/ 367748 h 3001617"/>
              <a:gd name="connsiteX5" fmla="*/ 4989444 w 7404653"/>
              <a:gd name="connsiteY5" fmla="*/ 367748 h 3001617"/>
              <a:gd name="connsiteX6" fmla="*/ 4989444 w 7404653"/>
              <a:gd name="connsiteY6" fmla="*/ 139148 h 3001617"/>
              <a:gd name="connsiteX7" fmla="*/ 6480313 w 7404653"/>
              <a:gd name="connsiteY7" fmla="*/ 139148 h 3001617"/>
              <a:gd name="connsiteX8" fmla="*/ 6480313 w 7404653"/>
              <a:gd name="connsiteY8" fmla="*/ 2176669 h 3001617"/>
              <a:gd name="connsiteX9" fmla="*/ 7404653 w 7404653"/>
              <a:gd name="connsiteY9" fmla="*/ 2176669 h 3001617"/>
              <a:gd name="connsiteX10" fmla="*/ 7404653 w 7404653"/>
              <a:gd name="connsiteY10" fmla="*/ 3001617 h 3001617"/>
              <a:gd name="connsiteX11" fmla="*/ 6420679 w 7404653"/>
              <a:gd name="connsiteY11" fmla="*/ 3001617 h 3001617"/>
              <a:gd name="connsiteX12" fmla="*/ 6361044 w 7404653"/>
              <a:gd name="connsiteY12" fmla="*/ 3001617 h 3001617"/>
              <a:gd name="connsiteX13" fmla="*/ 6361044 w 7404653"/>
              <a:gd name="connsiteY13" fmla="*/ 675861 h 3001617"/>
              <a:gd name="connsiteX14" fmla="*/ 4949687 w 7404653"/>
              <a:gd name="connsiteY14" fmla="*/ 675861 h 3001617"/>
              <a:gd name="connsiteX15" fmla="*/ 4949687 w 7404653"/>
              <a:gd name="connsiteY15" fmla="*/ 2971800 h 3001617"/>
              <a:gd name="connsiteX16" fmla="*/ 4890052 w 7404653"/>
              <a:gd name="connsiteY16" fmla="*/ 2961861 h 3001617"/>
              <a:gd name="connsiteX17" fmla="*/ 1292087 w 7404653"/>
              <a:gd name="connsiteY17" fmla="*/ 2961861 h 3001617"/>
              <a:gd name="connsiteX18" fmla="*/ 1292087 w 7404653"/>
              <a:gd name="connsiteY18" fmla="*/ 1500808 h 3001617"/>
              <a:gd name="connsiteX19" fmla="*/ 0 w 7404653"/>
              <a:gd name="connsiteY19" fmla="*/ 1500808 h 3001617"/>
              <a:gd name="connsiteX20" fmla="*/ 0 w 7404653"/>
              <a:gd name="connsiteY20" fmla="*/ 0 h 3001617"/>
              <a:gd name="connsiteX21" fmla="*/ 0 w 7404653"/>
              <a:gd name="connsiteY21" fmla="*/ 0 h 3001617"/>
              <a:gd name="connsiteX0" fmla="*/ 0 w 7404653"/>
              <a:gd name="connsiteY0" fmla="*/ 9939 h 3011556"/>
              <a:gd name="connsiteX1" fmla="*/ 0 w 7404653"/>
              <a:gd name="connsiteY1" fmla="*/ 9939 h 3011556"/>
              <a:gd name="connsiteX2" fmla="*/ 1659835 w 7404653"/>
              <a:gd name="connsiteY2" fmla="*/ 0 h 3011556"/>
              <a:gd name="connsiteX3" fmla="*/ 1659835 w 7404653"/>
              <a:gd name="connsiteY3" fmla="*/ 377687 h 3011556"/>
              <a:gd name="connsiteX4" fmla="*/ 4711148 w 7404653"/>
              <a:gd name="connsiteY4" fmla="*/ 377687 h 3011556"/>
              <a:gd name="connsiteX5" fmla="*/ 4989444 w 7404653"/>
              <a:gd name="connsiteY5" fmla="*/ 377687 h 3011556"/>
              <a:gd name="connsiteX6" fmla="*/ 4989444 w 7404653"/>
              <a:gd name="connsiteY6" fmla="*/ 149087 h 3011556"/>
              <a:gd name="connsiteX7" fmla="*/ 6480313 w 7404653"/>
              <a:gd name="connsiteY7" fmla="*/ 149087 h 3011556"/>
              <a:gd name="connsiteX8" fmla="*/ 6480313 w 7404653"/>
              <a:gd name="connsiteY8" fmla="*/ 2186608 h 3011556"/>
              <a:gd name="connsiteX9" fmla="*/ 7404653 w 7404653"/>
              <a:gd name="connsiteY9" fmla="*/ 2186608 h 3011556"/>
              <a:gd name="connsiteX10" fmla="*/ 7404653 w 7404653"/>
              <a:gd name="connsiteY10" fmla="*/ 3011556 h 3011556"/>
              <a:gd name="connsiteX11" fmla="*/ 6420679 w 7404653"/>
              <a:gd name="connsiteY11" fmla="*/ 3011556 h 3011556"/>
              <a:gd name="connsiteX12" fmla="*/ 6361044 w 7404653"/>
              <a:gd name="connsiteY12" fmla="*/ 3011556 h 3011556"/>
              <a:gd name="connsiteX13" fmla="*/ 6361044 w 7404653"/>
              <a:gd name="connsiteY13" fmla="*/ 685800 h 3011556"/>
              <a:gd name="connsiteX14" fmla="*/ 4949687 w 7404653"/>
              <a:gd name="connsiteY14" fmla="*/ 685800 h 3011556"/>
              <a:gd name="connsiteX15" fmla="*/ 4949687 w 7404653"/>
              <a:gd name="connsiteY15" fmla="*/ 2981739 h 3011556"/>
              <a:gd name="connsiteX16" fmla="*/ 4890052 w 7404653"/>
              <a:gd name="connsiteY16" fmla="*/ 2971800 h 3011556"/>
              <a:gd name="connsiteX17" fmla="*/ 1292087 w 7404653"/>
              <a:gd name="connsiteY17" fmla="*/ 2971800 h 3011556"/>
              <a:gd name="connsiteX18" fmla="*/ 1292087 w 7404653"/>
              <a:gd name="connsiteY18" fmla="*/ 1510747 h 3011556"/>
              <a:gd name="connsiteX19" fmla="*/ 0 w 7404653"/>
              <a:gd name="connsiteY19" fmla="*/ 1510747 h 3011556"/>
              <a:gd name="connsiteX20" fmla="*/ 0 w 7404653"/>
              <a:gd name="connsiteY20" fmla="*/ 9939 h 3011556"/>
              <a:gd name="connsiteX21" fmla="*/ 0 w 7404653"/>
              <a:gd name="connsiteY21" fmla="*/ 9939 h 3011556"/>
              <a:gd name="connsiteX0" fmla="*/ 0 w 7404653"/>
              <a:gd name="connsiteY0" fmla="*/ 0 h 3001617"/>
              <a:gd name="connsiteX1" fmla="*/ 0 w 7404653"/>
              <a:gd name="connsiteY1" fmla="*/ 0 h 3001617"/>
              <a:gd name="connsiteX2" fmla="*/ 1639957 w 7404653"/>
              <a:gd name="connsiteY2" fmla="*/ 19878 h 3001617"/>
              <a:gd name="connsiteX3" fmla="*/ 1659835 w 7404653"/>
              <a:gd name="connsiteY3" fmla="*/ 367748 h 3001617"/>
              <a:gd name="connsiteX4" fmla="*/ 4711148 w 7404653"/>
              <a:gd name="connsiteY4" fmla="*/ 367748 h 3001617"/>
              <a:gd name="connsiteX5" fmla="*/ 4989444 w 7404653"/>
              <a:gd name="connsiteY5" fmla="*/ 367748 h 3001617"/>
              <a:gd name="connsiteX6" fmla="*/ 4989444 w 7404653"/>
              <a:gd name="connsiteY6" fmla="*/ 139148 h 3001617"/>
              <a:gd name="connsiteX7" fmla="*/ 6480313 w 7404653"/>
              <a:gd name="connsiteY7" fmla="*/ 139148 h 3001617"/>
              <a:gd name="connsiteX8" fmla="*/ 6480313 w 7404653"/>
              <a:gd name="connsiteY8" fmla="*/ 2176669 h 3001617"/>
              <a:gd name="connsiteX9" fmla="*/ 7404653 w 7404653"/>
              <a:gd name="connsiteY9" fmla="*/ 2176669 h 3001617"/>
              <a:gd name="connsiteX10" fmla="*/ 7404653 w 7404653"/>
              <a:gd name="connsiteY10" fmla="*/ 3001617 h 3001617"/>
              <a:gd name="connsiteX11" fmla="*/ 6420679 w 7404653"/>
              <a:gd name="connsiteY11" fmla="*/ 3001617 h 3001617"/>
              <a:gd name="connsiteX12" fmla="*/ 6361044 w 7404653"/>
              <a:gd name="connsiteY12" fmla="*/ 3001617 h 3001617"/>
              <a:gd name="connsiteX13" fmla="*/ 6361044 w 7404653"/>
              <a:gd name="connsiteY13" fmla="*/ 675861 h 3001617"/>
              <a:gd name="connsiteX14" fmla="*/ 4949687 w 7404653"/>
              <a:gd name="connsiteY14" fmla="*/ 675861 h 3001617"/>
              <a:gd name="connsiteX15" fmla="*/ 4949687 w 7404653"/>
              <a:gd name="connsiteY15" fmla="*/ 2971800 h 3001617"/>
              <a:gd name="connsiteX16" fmla="*/ 4890052 w 7404653"/>
              <a:gd name="connsiteY16" fmla="*/ 2961861 h 3001617"/>
              <a:gd name="connsiteX17" fmla="*/ 1292087 w 7404653"/>
              <a:gd name="connsiteY17" fmla="*/ 2961861 h 3001617"/>
              <a:gd name="connsiteX18" fmla="*/ 1292087 w 7404653"/>
              <a:gd name="connsiteY18" fmla="*/ 1500808 h 3001617"/>
              <a:gd name="connsiteX19" fmla="*/ 0 w 7404653"/>
              <a:gd name="connsiteY19" fmla="*/ 1500808 h 3001617"/>
              <a:gd name="connsiteX20" fmla="*/ 0 w 7404653"/>
              <a:gd name="connsiteY20" fmla="*/ 0 h 3001617"/>
              <a:gd name="connsiteX21" fmla="*/ 0 w 7404653"/>
              <a:gd name="connsiteY21" fmla="*/ 0 h 3001617"/>
              <a:gd name="connsiteX0" fmla="*/ 0 w 7404653"/>
              <a:gd name="connsiteY0" fmla="*/ 0 h 3001617"/>
              <a:gd name="connsiteX1" fmla="*/ 0 w 7404653"/>
              <a:gd name="connsiteY1" fmla="*/ 0 h 3001617"/>
              <a:gd name="connsiteX2" fmla="*/ 1639957 w 7404653"/>
              <a:gd name="connsiteY2" fmla="*/ 19878 h 3001617"/>
              <a:gd name="connsiteX3" fmla="*/ 4711148 w 7404653"/>
              <a:gd name="connsiteY3" fmla="*/ 367748 h 3001617"/>
              <a:gd name="connsiteX4" fmla="*/ 4989444 w 7404653"/>
              <a:gd name="connsiteY4" fmla="*/ 367748 h 3001617"/>
              <a:gd name="connsiteX5" fmla="*/ 4989444 w 7404653"/>
              <a:gd name="connsiteY5" fmla="*/ 139148 h 3001617"/>
              <a:gd name="connsiteX6" fmla="*/ 6480313 w 7404653"/>
              <a:gd name="connsiteY6" fmla="*/ 139148 h 3001617"/>
              <a:gd name="connsiteX7" fmla="*/ 6480313 w 7404653"/>
              <a:gd name="connsiteY7" fmla="*/ 2176669 h 3001617"/>
              <a:gd name="connsiteX8" fmla="*/ 7404653 w 7404653"/>
              <a:gd name="connsiteY8" fmla="*/ 2176669 h 3001617"/>
              <a:gd name="connsiteX9" fmla="*/ 7404653 w 7404653"/>
              <a:gd name="connsiteY9" fmla="*/ 3001617 h 3001617"/>
              <a:gd name="connsiteX10" fmla="*/ 6420679 w 7404653"/>
              <a:gd name="connsiteY10" fmla="*/ 3001617 h 3001617"/>
              <a:gd name="connsiteX11" fmla="*/ 6361044 w 7404653"/>
              <a:gd name="connsiteY11" fmla="*/ 3001617 h 3001617"/>
              <a:gd name="connsiteX12" fmla="*/ 6361044 w 7404653"/>
              <a:gd name="connsiteY12" fmla="*/ 675861 h 3001617"/>
              <a:gd name="connsiteX13" fmla="*/ 4949687 w 7404653"/>
              <a:gd name="connsiteY13" fmla="*/ 675861 h 3001617"/>
              <a:gd name="connsiteX14" fmla="*/ 4949687 w 7404653"/>
              <a:gd name="connsiteY14" fmla="*/ 2971800 h 3001617"/>
              <a:gd name="connsiteX15" fmla="*/ 4890052 w 7404653"/>
              <a:gd name="connsiteY15" fmla="*/ 2961861 h 3001617"/>
              <a:gd name="connsiteX16" fmla="*/ 1292087 w 7404653"/>
              <a:gd name="connsiteY16" fmla="*/ 2961861 h 3001617"/>
              <a:gd name="connsiteX17" fmla="*/ 1292087 w 7404653"/>
              <a:gd name="connsiteY17" fmla="*/ 1500808 h 3001617"/>
              <a:gd name="connsiteX18" fmla="*/ 0 w 7404653"/>
              <a:gd name="connsiteY18" fmla="*/ 1500808 h 3001617"/>
              <a:gd name="connsiteX19" fmla="*/ 0 w 7404653"/>
              <a:gd name="connsiteY19" fmla="*/ 0 h 3001617"/>
              <a:gd name="connsiteX20" fmla="*/ 0 w 7404653"/>
              <a:gd name="connsiteY20" fmla="*/ 0 h 3001617"/>
              <a:gd name="connsiteX0" fmla="*/ 0 w 7404653"/>
              <a:gd name="connsiteY0" fmla="*/ 0 h 3001617"/>
              <a:gd name="connsiteX1" fmla="*/ 0 w 7404653"/>
              <a:gd name="connsiteY1" fmla="*/ 0 h 3001617"/>
              <a:gd name="connsiteX2" fmla="*/ 1639957 w 7404653"/>
              <a:gd name="connsiteY2" fmla="*/ 19878 h 3001617"/>
              <a:gd name="connsiteX3" fmla="*/ 4989444 w 7404653"/>
              <a:gd name="connsiteY3" fmla="*/ 367748 h 3001617"/>
              <a:gd name="connsiteX4" fmla="*/ 4989444 w 7404653"/>
              <a:gd name="connsiteY4" fmla="*/ 139148 h 3001617"/>
              <a:gd name="connsiteX5" fmla="*/ 6480313 w 7404653"/>
              <a:gd name="connsiteY5" fmla="*/ 139148 h 3001617"/>
              <a:gd name="connsiteX6" fmla="*/ 6480313 w 7404653"/>
              <a:gd name="connsiteY6" fmla="*/ 2176669 h 3001617"/>
              <a:gd name="connsiteX7" fmla="*/ 7404653 w 7404653"/>
              <a:gd name="connsiteY7" fmla="*/ 2176669 h 3001617"/>
              <a:gd name="connsiteX8" fmla="*/ 7404653 w 7404653"/>
              <a:gd name="connsiteY8" fmla="*/ 3001617 h 3001617"/>
              <a:gd name="connsiteX9" fmla="*/ 6420679 w 7404653"/>
              <a:gd name="connsiteY9" fmla="*/ 3001617 h 3001617"/>
              <a:gd name="connsiteX10" fmla="*/ 6361044 w 7404653"/>
              <a:gd name="connsiteY10" fmla="*/ 3001617 h 3001617"/>
              <a:gd name="connsiteX11" fmla="*/ 6361044 w 7404653"/>
              <a:gd name="connsiteY11" fmla="*/ 675861 h 3001617"/>
              <a:gd name="connsiteX12" fmla="*/ 4949687 w 7404653"/>
              <a:gd name="connsiteY12" fmla="*/ 675861 h 3001617"/>
              <a:gd name="connsiteX13" fmla="*/ 4949687 w 7404653"/>
              <a:gd name="connsiteY13" fmla="*/ 2971800 h 3001617"/>
              <a:gd name="connsiteX14" fmla="*/ 4890052 w 7404653"/>
              <a:gd name="connsiteY14" fmla="*/ 2961861 h 3001617"/>
              <a:gd name="connsiteX15" fmla="*/ 1292087 w 7404653"/>
              <a:gd name="connsiteY15" fmla="*/ 2961861 h 3001617"/>
              <a:gd name="connsiteX16" fmla="*/ 1292087 w 7404653"/>
              <a:gd name="connsiteY16" fmla="*/ 1500808 h 3001617"/>
              <a:gd name="connsiteX17" fmla="*/ 0 w 7404653"/>
              <a:gd name="connsiteY17" fmla="*/ 1500808 h 3001617"/>
              <a:gd name="connsiteX18" fmla="*/ 0 w 7404653"/>
              <a:gd name="connsiteY18" fmla="*/ 0 h 3001617"/>
              <a:gd name="connsiteX19" fmla="*/ 0 w 7404653"/>
              <a:gd name="connsiteY19" fmla="*/ 0 h 3001617"/>
              <a:gd name="connsiteX0" fmla="*/ 0 w 7404653"/>
              <a:gd name="connsiteY0" fmla="*/ 0 h 3001617"/>
              <a:gd name="connsiteX1" fmla="*/ 0 w 7404653"/>
              <a:gd name="connsiteY1" fmla="*/ 0 h 3001617"/>
              <a:gd name="connsiteX2" fmla="*/ 1639957 w 7404653"/>
              <a:gd name="connsiteY2" fmla="*/ 19878 h 3001617"/>
              <a:gd name="connsiteX3" fmla="*/ 4989444 w 7404653"/>
              <a:gd name="connsiteY3" fmla="*/ 139148 h 3001617"/>
              <a:gd name="connsiteX4" fmla="*/ 6480313 w 7404653"/>
              <a:gd name="connsiteY4" fmla="*/ 139148 h 3001617"/>
              <a:gd name="connsiteX5" fmla="*/ 6480313 w 7404653"/>
              <a:gd name="connsiteY5" fmla="*/ 2176669 h 3001617"/>
              <a:gd name="connsiteX6" fmla="*/ 7404653 w 7404653"/>
              <a:gd name="connsiteY6" fmla="*/ 2176669 h 3001617"/>
              <a:gd name="connsiteX7" fmla="*/ 7404653 w 7404653"/>
              <a:gd name="connsiteY7" fmla="*/ 3001617 h 3001617"/>
              <a:gd name="connsiteX8" fmla="*/ 6420679 w 7404653"/>
              <a:gd name="connsiteY8" fmla="*/ 3001617 h 3001617"/>
              <a:gd name="connsiteX9" fmla="*/ 6361044 w 7404653"/>
              <a:gd name="connsiteY9" fmla="*/ 3001617 h 3001617"/>
              <a:gd name="connsiteX10" fmla="*/ 6361044 w 7404653"/>
              <a:gd name="connsiteY10" fmla="*/ 675861 h 3001617"/>
              <a:gd name="connsiteX11" fmla="*/ 4949687 w 7404653"/>
              <a:gd name="connsiteY11" fmla="*/ 675861 h 3001617"/>
              <a:gd name="connsiteX12" fmla="*/ 4949687 w 7404653"/>
              <a:gd name="connsiteY12" fmla="*/ 2971800 h 3001617"/>
              <a:gd name="connsiteX13" fmla="*/ 4890052 w 7404653"/>
              <a:gd name="connsiteY13" fmla="*/ 2961861 h 3001617"/>
              <a:gd name="connsiteX14" fmla="*/ 1292087 w 7404653"/>
              <a:gd name="connsiteY14" fmla="*/ 2961861 h 3001617"/>
              <a:gd name="connsiteX15" fmla="*/ 1292087 w 7404653"/>
              <a:gd name="connsiteY15" fmla="*/ 1500808 h 3001617"/>
              <a:gd name="connsiteX16" fmla="*/ 0 w 7404653"/>
              <a:gd name="connsiteY16" fmla="*/ 1500808 h 3001617"/>
              <a:gd name="connsiteX17" fmla="*/ 0 w 7404653"/>
              <a:gd name="connsiteY17" fmla="*/ 0 h 3001617"/>
              <a:gd name="connsiteX18" fmla="*/ 0 w 7404653"/>
              <a:gd name="connsiteY18" fmla="*/ 0 h 3001617"/>
              <a:gd name="connsiteX0" fmla="*/ 0 w 7404653"/>
              <a:gd name="connsiteY0" fmla="*/ 89452 h 3091069"/>
              <a:gd name="connsiteX1" fmla="*/ 0 w 7404653"/>
              <a:gd name="connsiteY1" fmla="*/ 89452 h 3091069"/>
              <a:gd name="connsiteX2" fmla="*/ 1639957 w 7404653"/>
              <a:gd name="connsiteY2" fmla="*/ 109330 h 3091069"/>
              <a:gd name="connsiteX3" fmla="*/ 4989444 w 7404653"/>
              <a:gd name="connsiteY3" fmla="*/ 228600 h 3091069"/>
              <a:gd name="connsiteX4" fmla="*/ 6480313 w 7404653"/>
              <a:gd name="connsiteY4" fmla="*/ 0 h 3091069"/>
              <a:gd name="connsiteX5" fmla="*/ 6480313 w 7404653"/>
              <a:gd name="connsiteY5" fmla="*/ 2266121 h 3091069"/>
              <a:gd name="connsiteX6" fmla="*/ 7404653 w 7404653"/>
              <a:gd name="connsiteY6" fmla="*/ 2266121 h 3091069"/>
              <a:gd name="connsiteX7" fmla="*/ 7404653 w 7404653"/>
              <a:gd name="connsiteY7" fmla="*/ 3091069 h 3091069"/>
              <a:gd name="connsiteX8" fmla="*/ 6420679 w 7404653"/>
              <a:gd name="connsiteY8" fmla="*/ 3091069 h 3091069"/>
              <a:gd name="connsiteX9" fmla="*/ 6361044 w 7404653"/>
              <a:gd name="connsiteY9" fmla="*/ 3091069 h 3091069"/>
              <a:gd name="connsiteX10" fmla="*/ 6361044 w 7404653"/>
              <a:gd name="connsiteY10" fmla="*/ 765313 h 3091069"/>
              <a:gd name="connsiteX11" fmla="*/ 4949687 w 7404653"/>
              <a:gd name="connsiteY11" fmla="*/ 765313 h 3091069"/>
              <a:gd name="connsiteX12" fmla="*/ 4949687 w 7404653"/>
              <a:gd name="connsiteY12" fmla="*/ 3061252 h 3091069"/>
              <a:gd name="connsiteX13" fmla="*/ 4890052 w 7404653"/>
              <a:gd name="connsiteY13" fmla="*/ 3051313 h 3091069"/>
              <a:gd name="connsiteX14" fmla="*/ 1292087 w 7404653"/>
              <a:gd name="connsiteY14" fmla="*/ 3051313 h 3091069"/>
              <a:gd name="connsiteX15" fmla="*/ 1292087 w 7404653"/>
              <a:gd name="connsiteY15" fmla="*/ 1590260 h 3091069"/>
              <a:gd name="connsiteX16" fmla="*/ 0 w 7404653"/>
              <a:gd name="connsiteY16" fmla="*/ 1590260 h 3091069"/>
              <a:gd name="connsiteX17" fmla="*/ 0 w 7404653"/>
              <a:gd name="connsiteY17" fmla="*/ 89452 h 3091069"/>
              <a:gd name="connsiteX18" fmla="*/ 0 w 7404653"/>
              <a:gd name="connsiteY18" fmla="*/ 89452 h 3091069"/>
              <a:gd name="connsiteX0" fmla="*/ 0 w 7404653"/>
              <a:gd name="connsiteY0" fmla="*/ 89452 h 3091069"/>
              <a:gd name="connsiteX1" fmla="*/ 0 w 7404653"/>
              <a:gd name="connsiteY1" fmla="*/ 89452 h 3091069"/>
              <a:gd name="connsiteX2" fmla="*/ 1639957 w 7404653"/>
              <a:gd name="connsiteY2" fmla="*/ 109330 h 3091069"/>
              <a:gd name="connsiteX3" fmla="*/ 6480313 w 7404653"/>
              <a:gd name="connsiteY3" fmla="*/ 0 h 3091069"/>
              <a:gd name="connsiteX4" fmla="*/ 6480313 w 7404653"/>
              <a:gd name="connsiteY4" fmla="*/ 2266121 h 3091069"/>
              <a:gd name="connsiteX5" fmla="*/ 7404653 w 7404653"/>
              <a:gd name="connsiteY5" fmla="*/ 2266121 h 3091069"/>
              <a:gd name="connsiteX6" fmla="*/ 7404653 w 7404653"/>
              <a:gd name="connsiteY6" fmla="*/ 3091069 h 3091069"/>
              <a:gd name="connsiteX7" fmla="*/ 6420679 w 7404653"/>
              <a:gd name="connsiteY7" fmla="*/ 3091069 h 3091069"/>
              <a:gd name="connsiteX8" fmla="*/ 6361044 w 7404653"/>
              <a:gd name="connsiteY8" fmla="*/ 3091069 h 3091069"/>
              <a:gd name="connsiteX9" fmla="*/ 6361044 w 7404653"/>
              <a:gd name="connsiteY9" fmla="*/ 765313 h 3091069"/>
              <a:gd name="connsiteX10" fmla="*/ 4949687 w 7404653"/>
              <a:gd name="connsiteY10" fmla="*/ 765313 h 3091069"/>
              <a:gd name="connsiteX11" fmla="*/ 4949687 w 7404653"/>
              <a:gd name="connsiteY11" fmla="*/ 3061252 h 3091069"/>
              <a:gd name="connsiteX12" fmla="*/ 4890052 w 7404653"/>
              <a:gd name="connsiteY12" fmla="*/ 3051313 h 3091069"/>
              <a:gd name="connsiteX13" fmla="*/ 1292087 w 7404653"/>
              <a:gd name="connsiteY13" fmla="*/ 3051313 h 3091069"/>
              <a:gd name="connsiteX14" fmla="*/ 1292087 w 7404653"/>
              <a:gd name="connsiteY14" fmla="*/ 1590260 h 3091069"/>
              <a:gd name="connsiteX15" fmla="*/ 0 w 7404653"/>
              <a:gd name="connsiteY15" fmla="*/ 1590260 h 3091069"/>
              <a:gd name="connsiteX16" fmla="*/ 0 w 7404653"/>
              <a:gd name="connsiteY16" fmla="*/ 89452 h 3091069"/>
              <a:gd name="connsiteX17" fmla="*/ 0 w 7404653"/>
              <a:gd name="connsiteY17" fmla="*/ 89452 h 3091069"/>
              <a:gd name="connsiteX0" fmla="*/ 0 w 7404653"/>
              <a:gd name="connsiteY0" fmla="*/ 89452 h 3091069"/>
              <a:gd name="connsiteX1" fmla="*/ 0 w 7404653"/>
              <a:gd name="connsiteY1" fmla="*/ 89452 h 3091069"/>
              <a:gd name="connsiteX2" fmla="*/ 6480313 w 7404653"/>
              <a:gd name="connsiteY2" fmla="*/ 0 h 3091069"/>
              <a:gd name="connsiteX3" fmla="*/ 6480313 w 7404653"/>
              <a:gd name="connsiteY3" fmla="*/ 2266121 h 3091069"/>
              <a:gd name="connsiteX4" fmla="*/ 7404653 w 7404653"/>
              <a:gd name="connsiteY4" fmla="*/ 2266121 h 3091069"/>
              <a:gd name="connsiteX5" fmla="*/ 7404653 w 7404653"/>
              <a:gd name="connsiteY5" fmla="*/ 3091069 h 3091069"/>
              <a:gd name="connsiteX6" fmla="*/ 6420679 w 7404653"/>
              <a:gd name="connsiteY6" fmla="*/ 3091069 h 3091069"/>
              <a:gd name="connsiteX7" fmla="*/ 6361044 w 7404653"/>
              <a:gd name="connsiteY7" fmla="*/ 3091069 h 3091069"/>
              <a:gd name="connsiteX8" fmla="*/ 6361044 w 7404653"/>
              <a:gd name="connsiteY8" fmla="*/ 765313 h 3091069"/>
              <a:gd name="connsiteX9" fmla="*/ 4949687 w 7404653"/>
              <a:gd name="connsiteY9" fmla="*/ 765313 h 3091069"/>
              <a:gd name="connsiteX10" fmla="*/ 4949687 w 7404653"/>
              <a:gd name="connsiteY10" fmla="*/ 3061252 h 3091069"/>
              <a:gd name="connsiteX11" fmla="*/ 4890052 w 7404653"/>
              <a:gd name="connsiteY11" fmla="*/ 3051313 h 3091069"/>
              <a:gd name="connsiteX12" fmla="*/ 1292087 w 7404653"/>
              <a:gd name="connsiteY12" fmla="*/ 3051313 h 3091069"/>
              <a:gd name="connsiteX13" fmla="*/ 1292087 w 7404653"/>
              <a:gd name="connsiteY13" fmla="*/ 1590260 h 3091069"/>
              <a:gd name="connsiteX14" fmla="*/ 0 w 7404653"/>
              <a:gd name="connsiteY14" fmla="*/ 1590260 h 3091069"/>
              <a:gd name="connsiteX15" fmla="*/ 0 w 7404653"/>
              <a:gd name="connsiteY15" fmla="*/ 89452 h 3091069"/>
              <a:gd name="connsiteX16" fmla="*/ 0 w 7404653"/>
              <a:gd name="connsiteY16" fmla="*/ 89452 h 3091069"/>
              <a:gd name="connsiteX0" fmla="*/ 0 w 7404653"/>
              <a:gd name="connsiteY0" fmla="*/ 59634 h 3061251"/>
              <a:gd name="connsiteX1" fmla="*/ 0 w 7404653"/>
              <a:gd name="connsiteY1" fmla="*/ 59634 h 3061251"/>
              <a:gd name="connsiteX2" fmla="*/ 6480313 w 7404653"/>
              <a:gd name="connsiteY2" fmla="*/ 0 h 3061251"/>
              <a:gd name="connsiteX3" fmla="*/ 6480313 w 7404653"/>
              <a:gd name="connsiteY3" fmla="*/ 2236303 h 3061251"/>
              <a:gd name="connsiteX4" fmla="*/ 7404653 w 7404653"/>
              <a:gd name="connsiteY4" fmla="*/ 2236303 h 3061251"/>
              <a:gd name="connsiteX5" fmla="*/ 7404653 w 7404653"/>
              <a:gd name="connsiteY5" fmla="*/ 3061251 h 3061251"/>
              <a:gd name="connsiteX6" fmla="*/ 6420679 w 7404653"/>
              <a:gd name="connsiteY6" fmla="*/ 3061251 h 3061251"/>
              <a:gd name="connsiteX7" fmla="*/ 6361044 w 7404653"/>
              <a:gd name="connsiteY7" fmla="*/ 3061251 h 3061251"/>
              <a:gd name="connsiteX8" fmla="*/ 6361044 w 7404653"/>
              <a:gd name="connsiteY8" fmla="*/ 735495 h 3061251"/>
              <a:gd name="connsiteX9" fmla="*/ 4949687 w 7404653"/>
              <a:gd name="connsiteY9" fmla="*/ 735495 h 3061251"/>
              <a:gd name="connsiteX10" fmla="*/ 4949687 w 7404653"/>
              <a:gd name="connsiteY10" fmla="*/ 3031434 h 3061251"/>
              <a:gd name="connsiteX11" fmla="*/ 4890052 w 7404653"/>
              <a:gd name="connsiteY11" fmla="*/ 3021495 h 3061251"/>
              <a:gd name="connsiteX12" fmla="*/ 1292087 w 7404653"/>
              <a:gd name="connsiteY12" fmla="*/ 3021495 h 3061251"/>
              <a:gd name="connsiteX13" fmla="*/ 1292087 w 7404653"/>
              <a:gd name="connsiteY13" fmla="*/ 1560442 h 3061251"/>
              <a:gd name="connsiteX14" fmla="*/ 0 w 7404653"/>
              <a:gd name="connsiteY14" fmla="*/ 1560442 h 3061251"/>
              <a:gd name="connsiteX15" fmla="*/ 0 w 7404653"/>
              <a:gd name="connsiteY15" fmla="*/ 59634 h 3061251"/>
              <a:gd name="connsiteX16" fmla="*/ 0 w 7404653"/>
              <a:gd name="connsiteY16" fmla="*/ 59634 h 3061251"/>
              <a:gd name="connsiteX0" fmla="*/ 0 w 7404653"/>
              <a:gd name="connsiteY0" fmla="*/ 9939 h 3011556"/>
              <a:gd name="connsiteX1" fmla="*/ 0 w 7404653"/>
              <a:gd name="connsiteY1" fmla="*/ 9939 h 3011556"/>
              <a:gd name="connsiteX2" fmla="*/ 6480313 w 7404653"/>
              <a:gd name="connsiteY2" fmla="*/ 0 h 3011556"/>
              <a:gd name="connsiteX3" fmla="*/ 6480313 w 7404653"/>
              <a:gd name="connsiteY3" fmla="*/ 2186608 h 3011556"/>
              <a:gd name="connsiteX4" fmla="*/ 7404653 w 7404653"/>
              <a:gd name="connsiteY4" fmla="*/ 2186608 h 3011556"/>
              <a:gd name="connsiteX5" fmla="*/ 7404653 w 7404653"/>
              <a:gd name="connsiteY5" fmla="*/ 3011556 h 3011556"/>
              <a:gd name="connsiteX6" fmla="*/ 6420679 w 7404653"/>
              <a:gd name="connsiteY6" fmla="*/ 3011556 h 3011556"/>
              <a:gd name="connsiteX7" fmla="*/ 6361044 w 7404653"/>
              <a:gd name="connsiteY7" fmla="*/ 3011556 h 3011556"/>
              <a:gd name="connsiteX8" fmla="*/ 6361044 w 7404653"/>
              <a:gd name="connsiteY8" fmla="*/ 685800 h 3011556"/>
              <a:gd name="connsiteX9" fmla="*/ 4949687 w 7404653"/>
              <a:gd name="connsiteY9" fmla="*/ 685800 h 3011556"/>
              <a:gd name="connsiteX10" fmla="*/ 4949687 w 7404653"/>
              <a:gd name="connsiteY10" fmla="*/ 2981739 h 3011556"/>
              <a:gd name="connsiteX11" fmla="*/ 4890052 w 7404653"/>
              <a:gd name="connsiteY11" fmla="*/ 2971800 h 3011556"/>
              <a:gd name="connsiteX12" fmla="*/ 1292087 w 7404653"/>
              <a:gd name="connsiteY12" fmla="*/ 2971800 h 3011556"/>
              <a:gd name="connsiteX13" fmla="*/ 1292087 w 7404653"/>
              <a:gd name="connsiteY13" fmla="*/ 1510747 h 3011556"/>
              <a:gd name="connsiteX14" fmla="*/ 0 w 7404653"/>
              <a:gd name="connsiteY14" fmla="*/ 1510747 h 3011556"/>
              <a:gd name="connsiteX15" fmla="*/ 0 w 7404653"/>
              <a:gd name="connsiteY15" fmla="*/ 9939 h 3011556"/>
              <a:gd name="connsiteX16" fmla="*/ 0 w 7404653"/>
              <a:gd name="connsiteY16" fmla="*/ 9939 h 3011556"/>
              <a:gd name="connsiteX0" fmla="*/ 0 w 7404653"/>
              <a:gd name="connsiteY0" fmla="*/ 9939 h 3011556"/>
              <a:gd name="connsiteX1" fmla="*/ 0 w 7404653"/>
              <a:gd name="connsiteY1" fmla="*/ 9939 h 3011556"/>
              <a:gd name="connsiteX2" fmla="*/ 6480313 w 7404653"/>
              <a:gd name="connsiteY2" fmla="*/ 0 h 3011556"/>
              <a:gd name="connsiteX3" fmla="*/ 6480313 w 7404653"/>
              <a:gd name="connsiteY3" fmla="*/ 2186608 h 3011556"/>
              <a:gd name="connsiteX4" fmla="*/ 7404653 w 7404653"/>
              <a:gd name="connsiteY4" fmla="*/ 2186608 h 3011556"/>
              <a:gd name="connsiteX5" fmla="*/ 7404653 w 7404653"/>
              <a:gd name="connsiteY5" fmla="*/ 3011556 h 3011556"/>
              <a:gd name="connsiteX6" fmla="*/ 6420679 w 7404653"/>
              <a:gd name="connsiteY6" fmla="*/ 3011556 h 3011556"/>
              <a:gd name="connsiteX7" fmla="*/ 6361044 w 7404653"/>
              <a:gd name="connsiteY7" fmla="*/ 3011556 h 3011556"/>
              <a:gd name="connsiteX8" fmla="*/ 6361044 w 7404653"/>
              <a:gd name="connsiteY8" fmla="*/ 685800 h 3011556"/>
              <a:gd name="connsiteX9" fmla="*/ 4949687 w 7404653"/>
              <a:gd name="connsiteY9" fmla="*/ 818495 h 3011556"/>
              <a:gd name="connsiteX10" fmla="*/ 4949687 w 7404653"/>
              <a:gd name="connsiteY10" fmla="*/ 2981739 h 3011556"/>
              <a:gd name="connsiteX11" fmla="*/ 4890052 w 7404653"/>
              <a:gd name="connsiteY11" fmla="*/ 2971800 h 3011556"/>
              <a:gd name="connsiteX12" fmla="*/ 1292087 w 7404653"/>
              <a:gd name="connsiteY12" fmla="*/ 2971800 h 3011556"/>
              <a:gd name="connsiteX13" fmla="*/ 1292087 w 7404653"/>
              <a:gd name="connsiteY13" fmla="*/ 1510747 h 3011556"/>
              <a:gd name="connsiteX14" fmla="*/ 0 w 7404653"/>
              <a:gd name="connsiteY14" fmla="*/ 1510747 h 3011556"/>
              <a:gd name="connsiteX15" fmla="*/ 0 w 7404653"/>
              <a:gd name="connsiteY15" fmla="*/ 9939 h 3011556"/>
              <a:gd name="connsiteX16" fmla="*/ 0 w 7404653"/>
              <a:gd name="connsiteY16" fmla="*/ 9939 h 3011556"/>
              <a:gd name="connsiteX0" fmla="*/ 0 w 7404653"/>
              <a:gd name="connsiteY0" fmla="*/ 9939 h 3011556"/>
              <a:gd name="connsiteX1" fmla="*/ 0 w 7404653"/>
              <a:gd name="connsiteY1" fmla="*/ 9939 h 3011556"/>
              <a:gd name="connsiteX2" fmla="*/ 6480313 w 7404653"/>
              <a:gd name="connsiteY2" fmla="*/ 0 h 3011556"/>
              <a:gd name="connsiteX3" fmla="*/ 6480313 w 7404653"/>
              <a:gd name="connsiteY3" fmla="*/ 2186608 h 3011556"/>
              <a:gd name="connsiteX4" fmla="*/ 7404653 w 7404653"/>
              <a:gd name="connsiteY4" fmla="*/ 2186608 h 3011556"/>
              <a:gd name="connsiteX5" fmla="*/ 7404653 w 7404653"/>
              <a:gd name="connsiteY5" fmla="*/ 3011556 h 3011556"/>
              <a:gd name="connsiteX6" fmla="*/ 6420679 w 7404653"/>
              <a:gd name="connsiteY6" fmla="*/ 3011556 h 3011556"/>
              <a:gd name="connsiteX7" fmla="*/ 6361044 w 7404653"/>
              <a:gd name="connsiteY7" fmla="*/ 3011556 h 3011556"/>
              <a:gd name="connsiteX8" fmla="*/ 6361044 w 7404653"/>
              <a:gd name="connsiteY8" fmla="*/ 809017 h 3011556"/>
              <a:gd name="connsiteX9" fmla="*/ 4949687 w 7404653"/>
              <a:gd name="connsiteY9" fmla="*/ 818495 h 3011556"/>
              <a:gd name="connsiteX10" fmla="*/ 4949687 w 7404653"/>
              <a:gd name="connsiteY10" fmla="*/ 2981739 h 3011556"/>
              <a:gd name="connsiteX11" fmla="*/ 4890052 w 7404653"/>
              <a:gd name="connsiteY11" fmla="*/ 2971800 h 3011556"/>
              <a:gd name="connsiteX12" fmla="*/ 1292087 w 7404653"/>
              <a:gd name="connsiteY12" fmla="*/ 2971800 h 3011556"/>
              <a:gd name="connsiteX13" fmla="*/ 1292087 w 7404653"/>
              <a:gd name="connsiteY13" fmla="*/ 1510747 h 3011556"/>
              <a:gd name="connsiteX14" fmla="*/ 0 w 7404653"/>
              <a:gd name="connsiteY14" fmla="*/ 1510747 h 3011556"/>
              <a:gd name="connsiteX15" fmla="*/ 0 w 7404653"/>
              <a:gd name="connsiteY15" fmla="*/ 9939 h 3011556"/>
              <a:gd name="connsiteX16" fmla="*/ 0 w 7404653"/>
              <a:gd name="connsiteY16" fmla="*/ 9939 h 301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04653" h="3011556">
                <a:moveTo>
                  <a:pt x="0" y="9939"/>
                </a:moveTo>
                <a:lnTo>
                  <a:pt x="0" y="9939"/>
                </a:lnTo>
                <a:lnTo>
                  <a:pt x="6480313" y="0"/>
                </a:lnTo>
                <a:lnTo>
                  <a:pt x="6480313" y="2186608"/>
                </a:lnTo>
                <a:lnTo>
                  <a:pt x="7404653" y="2186608"/>
                </a:lnTo>
                <a:lnTo>
                  <a:pt x="7404653" y="3011556"/>
                </a:lnTo>
                <a:lnTo>
                  <a:pt x="6420679" y="3011556"/>
                </a:lnTo>
                <a:lnTo>
                  <a:pt x="6361044" y="3011556"/>
                </a:lnTo>
                <a:lnTo>
                  <a:pt x="6361044" y="809017"/>
                </a:lnTo>
                <a:lnTo>
                  <a:pt x="4949687" y="818495"/>
                </a:lnTo>
                <a:lnTo>
                  <a:pt x="4949687" y="2981739"/>
                </a:lnTo>
                <a:cubicBezTo>
                  <a:pt x="5055672" y="2971141"/>
                  <a:pt x="4943227" y="2971800"/>
                  <a:pt x="4890052" y="2971800"/>
                </a:cubicBezTo>
                <a:lnTo>
                  <a:pt x="1292087" y="2971800"/>
                </a:lnTo>
                <a:lnTo>
                  <a:pt x="1292087" y="1510747"/>
                </a:lnTo>
                <a:lnTo>
                  <a:pt x="0" y="1510747"/>
                </a:lnTo>
                <a:lnTo>
                  <a:pt x="0" y="9939"/>
                </a:lnTo>
                <a:lnTo>
                  <a:pt x="0" y="9939"/>
                </a:lnTo>
                <a:close/>
              </a:path>
            </a:pathLst>
          </a:custGeom>
          <a:noFill/>
          <a:ln w="28575">
            <a:solidFill>
              <a:srgbClr val="FF0000"/>
            </a:solidFill>
            <a:prstDash val="sysDash"/>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smtClean="0">
              <a:solidFill>
                <a:schemeClr val="bg1"/>
              </a:solidFill>
              <a:latin typeface="+mn-ea"/>
            </a:endParaRPr>
          </a:p>
        </p:txBody>
      </p:sp>
      <p:sp>
        <p:nvSpPr>
          <p:cNvPr id="27" name="正方形/長方形 26"/>
          <p:cNvSpPr/>
          <p:nvPr/>
        </p:nvSpPr>
        <p:spPr bwMode="auto">
          <a:xfrm>
            <a:off x="6900267" y="2204830"/>
            <a:ext cx="552452" cy="180061"/>
          </a:xfrm>
          <a:prstGeom prst="rect">
            <a:avLst/>
          </a:prstGeom>
          <a:noFill/>
          <a:ln w="28575">
            <a:solidFill>
              <a:srgbClr val="FF0000"/>
            </a:solidFill>
            <a:prstDash val="sysDash"/>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smtClean="0">
              <a:solidFill>
                <a:schemeClr val="bg1"/>
              </a:solidFill>
              <a:latin typeface="+mn-ea"/>
            </a:endParaRPr>
          </a:p>
        </p:txBody>
      </p:sp>
      <p:sp>
        <p:nvSpPr>
          <p:cNvPr id="29" name="テキスト ボックス 28"/>
          <p:cNvSpPr txBox="1"/>
          <p:nvPr/>
        </p:nvSpPr>
        <p:spPr>
          <a:xfrm>
            <a:off x="7437082" y="2204830"/>
            <a:ext cx="1187530" cy="215444"/>
          </a:xfrm>
          <a:prstGeom prst="rect">
            <a:avLst/>
          </a:prstGeom>
          <a:noFill/>
        </p:spPr>
        <p:txBody>
          <a:bodyPr wrap="square" rtlCol="0">
            <a:spAutoFit/>
          </a:bodyPr>
          <a:lstStyle/>
          <a:p>
            <a:r>
              <a:rPr kumimoji="1" lang="en-US" altLang="ja-JP" sz="800" dirty="0" smtClean="0"/>
              <a:t>…</a:t>
            </a:r>
            <a:r>
              <a:rPr lang="ja-JP" altLang="en-US" sz="800" dirty="0"/>
              <a:t> </a:t>
            </a:r>
            <a:r>
              <a:rPr lang="ja-JP" altLang="en-US" sz="800" dirty="0" smtClean="0"/>
              <a:t>利用機能の範囲</a:t>
            </a:r>
            <a:endParaRPr kumimoji="1" lang="ja-JP" altLang="en-US" sz="800" dirty="0"/>
          </a:p>
        </p:txBody>
      </p:sp>
    </p:spTree>
    <p:extLst>
      <p:ext uri="{BB962C8B-B14F-4D97-AF65-F5344CB8AC3E}">
        <p14:creationId xmlns:p14="http://schemas.microsoft.com/office/powerpoint/2010/main" val="110226425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6860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1.2</a:t>
            </a:r>
            <a:r>
              <a:rPr lang="ja-JP" altLang="en-US" dirty="0"/>
              <a:t> </a:t>
            </a:r>
            <a:r>
              <a:rPr lang="ja-JP" altLang="en-US" dirty="0" smtClean="0"/>
              <a:t>本書</a:t>
            </a:r>
            <a:r>
              <a:rPr lang="ja-JP" altLang="en-US" dirty="0"/>
              <a:t>のシナリオと作業範囲の</a:t>
            </a:r>
            <a:r>
              <a:rPr lang="ja-JP" altLang="en-US" dirty="0" smtClean="0"/>
              <a:t>位置づけ </a:t>
            </a:r>
            <a:r>
              <a:rPr lang="en-US" altLang="ja-JP" dirty="0" smtClean="0"/>
              <a:t>(1/3)</a:t>
            </a:r>
            <a:endParaRPr lang="ja-JP" altLang="en-US" dirty="0"/>
          </a:p>
        </p:txBody>
      </p:sp>
      <p:sp>
        <p:nvSpPr>
          <p:cNvPr id="3" name="コンテンツ プレースホルダー 2"/>
          <p:cNvSpPr>
            <a:spLocks noGrp="1"/>
          </p:cNvSpPr>
          <p:nvPr>
            <p:ph sz="quarter" idx="10"/>
          </p:nvPr>
        </p:nvSpPr>
        <p:spPr>
          <a:xfrm>
            <a:off x="323747" y="845021"/>
            <a:ext cx="8539398" cy="1215789"/>
          </a:xfrm>
        </p:spPr>
        <p:txBody>
          <a:bodyPr>
            <a:noAutofit/>
          </a:bodyPr>
          <a:lstStyle/>
          <a:p>
            <a:pPr marL="0" indent="0">
              <a:buNone/>
            </a:pPr>
            <a:r>
              <a:rPr lang="ja-JP" altLang="en-US" sz="1800" dirty="0" smtClean="0"/>
              <a:t>本シナリオ</a:t>
            </a:r>
            <a:r>
              <a:rPr lang="ja-JP" altLang="en-US" sz="1800" dirty="0"/>
              <a:t>では</a:t>
            </a:r>
            <a:r>
              <a:rPr lang="en-US" altLang="ja-JP" sz="1800" dirty="0"/>
              <a:t>Ansible</a:t>
            </a:r>
            <a:r>
              <a:rPr lang="ja-JP" altLang="en-US" sz="1800" dirty="0"/>
              <a:t>ドライバを使用し、</a:t>
            </a:r>
            <a:r>
              <a:rPr lang="en-US" altLang="ja-JP" sz="1800" dirty="0"/>
              <a:t>Linux</a:t>
            </a:r>
            <a:r>
              <a:rPr lang="ja-JP" altLang="en-US" sz="1800" dirty="0"/>
              <a:t>サーバ構築で実施</a:t>
            </a:r>
            <a:r>
              <a:rPr lang="ja-JP" altLang="en-US" sz="1800" dirty="0" smtClean="0"/>
              <a:t>する</a:t>
            </a:r>
            <a:r>
              <a:rPr lang="en-US" altLang="ja-JP" sz="1800" dirty="0" smtClean="0"/>
              <a:t>yum</a:t>
            </a:r>
            <a:r>
              <a:rPr lang="ja-JP" altLang="en-US" sz="1800" dirty="0"/>
              <a:t>パッケージのインストール作業</a:t>
            </a:r>
            <a:r>
              <a:rPr lang="ja-JP" altLang="en-US" sz="1800" dirty="0" smtClean="0"/>
              <a:t>を構築</a:t>
            </a:r>
            <a:r>
              <a:rPr lang="ja-JP" altLang="en-US" sz="1800" dirty="0"/>
              <a:t>対象サーバごとにパラメータ管理し、構築作業の自動化</a:t>
            </a:r>
            <a:r>
              <a:rPr lang="ja-JP" altLang="en-US" sz="1800" dirty="0" smtClean="0"/>
              <a:t>を行う内容となっています。</a:t>
            </a:r>
            <a:endParaRPr lang="en-US" altLang="ja-JP" sz="1800" dirty="0" smtClean="0"/>
          </a:p>
          <a:p>
            <a:pPr marL="180000" lvl="1" indent="0">
              <a:buNone/>
            </a:pPr>
            <a:r>
              <a:rPr lang="en-US" altLang="ja-JP" sz="1800" dirty="0" smtClean="0"/>
              <a:t>   </a:t>
            </a:r>
            <a:endParaRPr lang="en-US" altLang="ja-JP" sz="1800" dirty="0"/>
          </a:p>
        </p:txBody>
      </p:sp>
      <p:sp>
        <p:nvSpPr>
          <p:cNvPr id="9" name="テキスト ボックス 8"/>
          <p:cNvSpPr txBox="1"/>
          <p:nvPr/>
        </p:nvSpPr>
        <p:spPr>
          <a:xfrm>
            <a:off x="319311" y="5369378"/>
            <a:ext cx="6125117" cy="1169551"/>
          </a:xfrm>
          <a:prstGeom prst="rect">
            <a:avLst/>
          </a:prstGeom>
          <a:noFill/>
        </p:spPr>
        <p:txBody>
          <a:bodyPr wrap="square" rtlCol="0">
            <a:spAutoFit/>
          </a:bodyPr>
          <a:lstStyle/>
          <a:p>
            <a:pPr marL="285750" indent="-285750">
              <a:buFont typeface="Wingdings" panose="05000000000000000000" pitchFamily="2" charset="2"/>
              <a:buChar char="l"/>
            </a:pPr>
            <a:r>
              <a:rPr lang="en-US" altLang="ja-JP" sz="1400" dirty="0"/>
              <a:t>Exastro IT Automation </a:t>
            </a:r>
            <a:r>
              <a:rPr lang="en-US" altLang="ja-JP" sz="1400" dirty="0" smtClean="0"/>
              <a:t>1.8.0</a:t>
            </a:r>
          </a:p>
          <a:p>
            <a:pPr marL="285750" indent="-285750">
              <a:buFont typeface="Wingdings" panose="05000000000000000000" pitchFamily="2" charset="2"/>
              <a:buChar char="l"/>
            </a:pPr>
            <a:r>
              <a:rPr lang="en-US" altLang="ja-JP" sz="1400" dirty="0"/>
              <a:t>CentOS Linux 7.8(ITA</a:t>
            </a:r>
            <a:r>
              <a:rPr lang="ja-JP" altLang="en-US" sz="1400" dirty="0"/>
              <a:t>サーバ用</a:t>
            </a:r>
            <a:r>
              <a:rPr lang="en-US" altLang="ja-JP" sz="1400" dirty="0"/>
              <a:t>)</a:t>
            </a:r>
          </a:p>
          <a:p>
            <a:pPr marL="285750" indent="-285750">
              <a:buFont typeface="Wingdings" panose="05000000000000000000" pitchFamily="2" charset="2"/>
              <a:buChar char="l"/>
            </a:pPr>
            <a:r>
              <a:rPr lang="en-US" altLang="ja-JP" sz="1400" dirty="0"/>
              <a:t>CentOS Linux 7.8(</a:t>
            </a:r>
            <a:r>
              <a:rPr lang="ja-JP" altLang="en-US" sz="1400" dirty="0"/>
              <a:t>ターゲットマシン用</a:t>
            </a:r>
            <a:r>
              <a:rPr lang="en-US" altLang="ja-JP" sz="1400" dirty="0"/>
              <a:t>)</a:t>
            </a:r>
          </a:p>
          <a:p>
            <a:pPr marL="285750" indent="-285750">
              <a:buFont typeface="Wingdings" panose="05000000000000000000" pitchFamily="2" charset="2"/>
              <a:buChar char="l"/>
            </a:pPr>
            <a:r>
              <a:rPr lang="en-US" altLang="ja-JP" sz="1400" dirty="0"/>
              <a:t>Windows 10(</a:t>
            </a:r>
            <a:r>
              <a:rPr lang="ja-JP" altLang="en-US" sz="1400" dirty="0"/>
              <a:t>クライアント</a:t>
            </a:r>
            <a:r>
              <a:rPr lang="en-US" altLang="ja-JP" sz="1400" dirty="0"/>
              <a:t>)</a:t>
            </a:r>
          </a:p>
          <a:p>
            <a:pPr marL="285750" indent="-285750">
              <a:buFont typeface="Wingdings" panose="05000000000000000000" pitchFamily="2" charset="2"/>
              <a:buChar char="l"/>
            </a:pPr>
            <a:r>
              <a:rPr lang="en-US" altLang="ja-JP" sz="1400" dirty="0"/>
              <a:t>Google Chrome (Win10</a:t>
            </a:r>
            <a:r>
              <a:rPr lang="ja-JP" altLang="en-US" sz="1400" dirty="0"/>
              <a:t>側</a:t>
            </a:r>
            <a:r>
              <a:rPr lang="en-US" altLang="ja-JP" sz="1400" dirty="0" smtClean="0"/>
              <a:t>)</a:t>
            </a:r>
            <a:endParaRPr lang="en-US" altLang="ja-JP" sz="1400" dirty="0"/>
          </a:p>
        </p:txBody>
      </p:sp>
      <p:sp>
        <p:nvSpPr>
          <p:cNvPr id="8" name="テキスト ボックス 7"/>
          <p:cNvSpPr txBox="1"/>
          <p:nvPr/>
        </p:nvSpPr>
        <p:spPr>
          <a:xfrm>
            <a:off x="395420" y="5046804"/>
            <a:ext cx="2353688" cy="338554"/>
          </a:xfrm>
          <a:prstGeom prst="rect">
            <a:avLst/>
          </a:prstGeom>
          <a:noFill/>
        </p:spPr>
        <p:txBody>
          <a:bodyPr wrap="square" rtlCol="0">
            <a:spAutoFit/>
          </a:bodyPr>
          <a:lstStyle/>
          <a:p>
            <a:r>
              <a:rPr lang="ja-JP" altLang="en-US" sz="1600" dirty="0" smtClean="0"/>
              <a:t>使用する</a:t>
            </a:r>
            <a:r>
              <a:rPr lang="ja-JP" altLang="en-US" sz="1600" dirty="0"/>
              <a:t>システム</a:t>
            </a:r>
            <a:endParaRPr kumimoji="1" lang="ja-JP" altLang="en-US" sz="1600" dirty="0"/>
          </a:p>
        </p:txBody>
      </p:sp>
      <p:sp>
        <p:nvSpPr>
          <p:cNvPr id="11" name="正方形/長方形 10"/>
          <p:cNvSpPr/>
          <p:nvPr/>
        </p:nvSpPr>
        <p:spPr bwMode="auto">
          <a:xfrm>
            <a:off x="2544779" y="2383384"/>
            <a:ext cx="2663967" cy="2332966"/>
          </a:xfrm>
          <a:prstGeom prst="rect">
            <a:avLst/>
          </a:prstGeom>
          <a:solidFill>
            <a:schemeClr val="bg1"/>
          </a:solidFill>
          <a:ln w="38100">
            <a:solidFill>
              <a:srgbClr val="002B62"/>
            </a:solidFill>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ja-JP" sz="1100" b="1" dirty="0" smtClean="0">
                <a:solidFill>
                  <a:srgbClr val="002B62"/>
                </a:solidFill>
                <a:ea typeface="+mj-ea"/>
              </a:rPr>
              <a:t>CentOS 7.8</a:t>
            </a:r>
            <a:endParaRPr kumimoji="1" lang="ja-JP" altLang="en-US" sz="1100" b="1" dirty="0">
              <a:solidFill>
                <a:srgbClr val="002B62"/>
              </a:solidFill>
              <a:ea typeface="+mj-ea"/>
            </a:endParaRPr>
          </a:p>
        </p:txBody>
      </p:sp>
      <p:sp>
        <p:nvSpPr>
          <p:cNvPr id="12" name="正方形/長方形 11"/>
          <p:cNvSpPr/>
          <p:nvPr/>
        </p:nvSpPr>
        <p:spPr>
          <a:xfrm>
            <a:off x="2857303" y="2853419"/>
            <a:ext cx="2038918" cy="543464"/>
          </a:xfrm>
          <a:prstGeom prst="rect">
            <a:avLst/>
          </a:prstGeom>
          <a:solidFill>
            <a:srgbClr val="002B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smtClean="0">
                <a:solidFill>
                  <a:schemeClr val="bg1"/>
                </a:solidFill>
              </a:rPr>
              <a:t>Exastro IT Automation</a:t>
            </a:r>
          </a:p>
          <a:p>
            <a:pPr algn="ctr"/>
            <a:r>
              <a:rPr lang="en-US" altLang="ja-JP" sz="1100" b="1" dirty="0" smtClean="0">
                <a:solidFill>
                  <a:schemeClr val="bg1"/>
                </a:solidFill>
              </a:rPr>
              <a:t>1.</a:t>
            </a:r>
            <a:r>
              <a:rPr lang="ja-JP" altLang="en-US" sz="1100" b="1" dirty="0" smtClean="0">
                <a:solidFill>
                  <a:schemeClr val="bg1"/>
                </a:solidFill>
              </a:rPr>
              <a:t>８</a:t>
            </a:r>
            <a:r>
              <a:rPr lang="en-US" altLang="ja-JP" sz="1100" b="1" dirty="0" smtClean="0">
                <a:solidFill>
                  <a:schemeClr val="bg1"/>
                </a:solidFill>
              </a:rPr>
              <a:t>.0</a:t>
            </a:r>
            <a:endParaRPr kumimoji="1" lang="ja-JP" altLang="en-US" sz="1100" b="1" dirty="0">
              <a:solidFill>
                <a:schemeClr val="bg1"/>
              </a:solidFill>
            </a:endParaRPr>
          </a:p>
        </p:txBody>
      </p:sp>
      <p:sp>
        <p:nvSpPr>
          <p:cNvPr id="13" name="正方形/長方形 12"/>
          <p:cNvSpPr/>
          <p:nvPr/>
        </p:nvSpPr>
        <p:spPr>
          <a:xfrm>
            <a:off x="2858612" y="3705735"/>
            <a:ext cx="2037609" cy="532693"/>
          </a:xfrm>
          <a:prstGeom prst="rect">
            <a:avLst/>
          </a:prstGeom>
          <a:solidFill>
            <a:srgbClr val="002B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err="1" smtClean="0">
                <a:solidFill>
                  <a:schemeClr val="bg1"/>
                </a:solidFill>
              </a:rPr>
              <a:t>Ansible</a:t>
            </a:r>
            <a:r>
              <a:rPr lang="en-US" altLang="ja-JP" sz="1100" b="1" dirty="0">
                <a:solidFill>
                  <a:schemeClr val="bg1"/>
                </a:solidFill>
              </a:rPr>
              <a:t> </a:t>
            </a:r>
            <a:r>
              <a:rPr lang="en-US" altLang="ja-JP" sz="1100" b="1" dirty="0" smtClean="0">
                <a:solidFill>
                  <a:schemeClr val="bg1"/>
                </a:solidFill>
              </a:rPr>
              <a:t>2.11</a:t>
            </a:r>
            <a:endParaRPr kumimoji="1" lang="ja-JP" altLang="en-US" sz="1100" b="1" dirty="0">
              <a:solidFill>
                <a:schemeClr val="bg1"/>
              </a:solidFill>
            </a:endParaRPr>
          </a:p>
        </p:txBody>
      </p:sp>
      <p:sp>
        <p:nvSpPr>
          <p:cNvPr id="14" name="正方形/長方形 13"/>
          <p:cNvSpPr/>
          <p:nvPr/>
        </p:nvSpPr>
        <p:spPr bwMode="auto">
          <a:xfrm>
            <a:off x="5731088" y="2383384"/>
            <a:ext cx="2661838" cy="2332965"/>
          </a:xfrm>
          <a:prstGeom prst="rect">
            <a:avLst/>
          </a:prstGeom>
          <a:solidFill>
            <a:schemeClr val="bg1"/>
          </a:solidFill>
          <a:ln w="38100">
            <a:solidFill>
              <a:srgbClr val="002B62"/>
            </a:solidFill>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ja-JP" sz="1100" b="1" dirty="0" smtClean="0">
                <a:solidFill>
                  <a:srgbClr val="002B62"/>
                </a:solidFill>
                <a:ea typeface="+mj-ea"/>
              </a:rPr>
              <a:t>CentOS 7.8</a:t>
            </a:r>
          </a:p>
          <a:p>
            <a:pPr algn="ctr"/>
            <a:r>
              <a:rPr lang="en-US" altLang="ja-JP" sz="1100" b="1" dirty="0" smtClean="0">
                <a:solidFill>
                  <a:srgbClr val="002B62"/>
                </a:solidFill>
                <a:ea typeface="+mj-ea"/>
              </a:rPr>
              <a:t>(</a:t>
            </a:r>
            <a:r>
              <a:rPr lang="en-US" altLang="ja-JP" sz="1100" b="1" dirty="0" err="1" smtClean="0">
                <a:solidFill>
                  <a:srgbClr val="002B62"/>
                </a:solidFill>
                <a:ea typeface="+mj-ea"/>
              </a:rPr>
              <a:t>hostA</a:t>
            </a:r>
            <a:r>
              <a:rPr lang="en-US" altLang="ja-JP" sz="1100" b="1" dirty="0" smtClean="0">
                <a:solidFill>
                  <a:srgbClr val="002B62"/>
                </a:solidFill>
                <a:ea typeface="+mj-ea"/>
              </a:rPr>
              <a:t>)</a:t>
            </a:r>
            <a:endParaRPr kumimoji="1" lang="ja-JP" altLang="en-US" sz="1100" b="1" dirty="0">
              <a:solidFill>
                <a:srgbClr val="002B62"/>
              </a:solidFill>
              <a:ea typeface="+mj-ea"/>
            </a:endParaRPr>
          </a:p>
        </p:txBody>
      </p:sp>
      <p:grpSp>
        <p:nvGrpSpPr>
          <p:cNvPr id="15" name="グループ化 14"/>
          <p:cNvGrpSpPr>
            <a:grpSpLocks noChangeAspect="1"/>
          </p:cNvGrpSpPr>
          <p:nvPr/>
        </p:nvGrpSpPr>
        <p:grpSpPr bwMode="gray">
          <a:xfrm>
            <a:off x="727432" y="3028068"/>
            <a:ext cx="961136" cy="634348"/>
            <a:chOff x="2385390" y="1237172"/>
            <a:chExt cx="1111251" cy="733425"/>
          </a:xfrm>
        </p:grpSpPr>
        <p:sp>
          <p:nvSpPr>
            <p:cNvPr id="16" name="フリーフォーム 15"/>
            <p:cNvSpPr>
              <a:spLocks noChangeAspect="1"/>
            </p:cNvSpPr>
            <p:nvPr/>
          </p:nvSpPr>
          <p:spPr bwMode="gray">
            <a:xfrm>
              <a:off x="2385390" y="1237172"/>
              <a:ext cx="1111251" cy="733425"/>
            </a:xfrm>
            <a:custGeom>
              <a:avLst/>
              <a:gdLst>
                <a:gd name="connsiteX0" fmla="*/ 15037 w 1111251"/>
                <a:gd name="connsiteY0" fmla="*/ 703262 h 733425"/>
                <a:gd name="connsiteX1" fmla="*/ 1096966 w 1111251"/>
                <a:gd name="connsiteY1" fmla="*/ 703262 h 733425"/>
                <a:gd name="connsiteX2" fmla="*/ 1111251 w 1111251"/>
                <a:gd name="connsiteY2" fmla="*/ 718730 h 733425"/>
                <a:gd name="connsiteX3" fmla="*/ 1096966 w 1111251"/>
                <a:gd name="connsiteY3" fmla="*/ 733425 h 733425"/>
                <a:gd name="connsiteX4" fmla="*/ 15037 w 1111251"/>
                <a:gd name="connsiteY4" fmla="*/ 733425 h 733425"/>
                <a:gd name="connsiteX5" fmla="*/ 0 w 1111251"/>
                <a:gd name="connsiteY5" fmla="*/ 718730 h 733425"/>
                <a:gd name="connsiteX6" fmla="*/ 15037 w 1111251"/>
                <a:gd name="connsiteY6" fmla="*/ 703262 h 733425"/>
                <a:gd name="connsiteX7" fmla="*/ 195422 w 1111251"/>
                <a:gd name="connsiteY7" fmla="*/ 517525 h 733425"/>
                <a:gd name="connsiteX8" fmla="*/ 917417 w 1111251"/>
                <a:gd name="connsiteY8" fmla="*/ 517525 h 733425"/>
                <a:gd name="connsiteX9" fmla="*/ 951977 w 1111251"/>
                <a:gd name="connsiteY9" fmla="*/ 531011 h 733425"/>
                <a:gd name="connsiteX10" fmla="*/ 1102987 w 1111251"/>
                <a:gd name="connsiteY10" fmla="*/ 664377 h 733425"/>
                <a:gd name="connsiteX11" fmla="*/ 1097728 w 1111251"/>
                <a:gd name="connsiteY11" fmla="*/ 677863 h 733425"/>
                <a:gd name="connsiteX12" fmla="*/ 15111 w 1111251"/>
                <a:gd name="connsiteY12" fmla="*/ 677863 h 733425"/>
                <a:gd name="connsiteX13" fmla="*/ 9852 w 1111251"/>
                <a:gd name="connsiteY13" fmla="*/ 664377 h 733425"/>
                <a:gd name="connsiteX14" fmla="*/ 160111 w 1111251"/>
                <a:gd name="connsiteY14" fmla="*/ 531011 h 733425"/>
                <a:gd name="connsiteX15" fmla="*/ 195422 w 1111251"/>
                <a:gd name="connsiteY15" fmla="*/ 517525 h 733425"/>
                <a:gd name="connsiteX16" fmla="*/ 194915 w 1111251"/>
                <a:gd name="connsiteY16" fmla="*/ 0 h 733425"/>
                <a:gd name="connsiteX17" fmla="*/ 917087 w 1111251"/>
                <a:gd name="connsiteY17" fmla="*/ 0 h 733425"/>
                <a:gd name="connsiteX18" fmla="*/ 936625 w 1111251"/>
                <a:gd name="connsiteY18" fmla="*/ 20252 h 733425"/>
                <a:gd name="connsiteX19" fmla="*/ 936625 w 1111251"/>
                <a:gd name="connsiteY19" fmla="*/ 470286 h 733425"/>
                <a:gd name="connsiteX20" fmla="*/ 917087 w 1111251"/>
                <a:gd name="connsiteY20" fmla="*/ 490538 h 733425"/>
                <a:gd name="connsiteX21" fmla="*/ 194915 w 1111251"/>
                <a:gd name="connsiteY21" fmla="*/ 490538 h 733425"/>
                <a:gd name="connsiteX22" fmla="*/ 174625 w 1111251"/>
                <a:gd name="connsiteY22" fmla="*/ 470286 h 733425"/>
                <a:gd name="connsiteX23" fmla="*/ 174625 w 1111251"/>
                <a:gd name="connsiteY23" fmla="*/ 20252 h 733425"/>
                <a:gd name="connsiteX24" fmla="*/ 194915 w 1111251"/>
                <a:gd name="connsiteY24" fmla="*/ 0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11251" h="733425">
                  <a:moveTo>
                    <a:pt x="15037" y="703262"/>
                  </a:moveTo>
                  <a:cubicBezTo>
                    <a:pt x="15037" y="703262"/>
                    <a:pt x="15037" y="703262"/>
                    <a:pt x="1096966" y="703262"/>
                  </a:cubicBezTo>
                  <a:cubicBezTo>
                    <a:pt x="1105236" y="703262"/>
                    <a:pt x="1111251" y="710223"/>
                    <a:pt x="1111251" y="718730"/>
                  </a:cubicBezTo>
                  <a:cubicBezTo>
                    <a:pt x="1111251" y="727238"/>
                    <a:pt x="1105236" y="733425"/>
                    <a:pt x="1096966" y="733425"/>
                  </a:cubicBezTo>
                  <a:cubicBezTo>
                    <a:pt x="1096966" y="733425"/>
                    <a:pt x="1096966" y="733425"/>
                    <a:pt x="15037" y="733425"/>
                  </a:cubicBezTo>
                  <a:cubicBezTo>
                    <a:pt x="6767" y="733425"/>
                    <a:pt x="0" y="727238"/>
                    <a:pt x="0" y="718730"/>
                  </a:cubicBezTo>
                  <a:cubicBezTo>
                    <a:pt x="0" y="710223"/>
                    <a:pt x="6767" y="703262"/>
                    <a:pt x="15037" y="703262"/>
                  </a:cubicBezTo>
                  <a:close/>
                  <a:moveTo>
                    <a:pt x="195422" y="517525"/>
                  </a:moveTo>
                  <a:cubicBezTo>
                    <a:pt x="195422" y="517525"/>
                    <a:pt x="195422" y="517525"/>
                    <a:pt x="917417" y="517525"/>
                  </a:cubicBezTo>
                  <a:cubicBezTo>
                    <a:pt x="927935" y="517525"/>
                    <a:pt x="943712" y="523519"/>
                    <a:pt x="951977" y="531011"/>
                  </a:cubicBezTo>
                  <a:cubicBezTo>
                    <a:pt x="951977" y="531011"/>
                    <a:pt x="951977" y="531011"/>
                    <a:pt x="1102987" y="664377"/>
                  </a:cubicBezTo>
                  <a:cubicBezTo>
                    <a:pt x="1111251" y="671869"/>
                    <a:pt x="1108997" y="677863"/>
                    <a:pt x="1097728" y="677863"/>
                  </a:cubicBezTo>
                  <a:lnTo>
                    <a:pt x="15111" y="677863"/>
                  </a:lnTo>
                  <a:cubicBezTo>
                    <a:pt x="3842" y="677863"/>
                    <a:pt x="1588" y="671869"/>
                    <a:pt x="9852" y="664377"/>
                  </a:cubicBezTo>
                  <a:cubicBezTo>
                    <a:pt x="9852" y="664377"/>
                    <a:pt x="9852" y="664377"/>
                    <a:pt x="160111" y="531011"/>
                  </a:cubicBezTo>
                  <a:cubicBezTo>
                    <a:pt x="168376" y="523519"/>
                    <a:pt x="184153" y="517525"/>
                    <a:pt x="195422" y="517525"/>
                  </a:cubicBezTo>
                  <a:close/>
                  <a:moveTo>
                    <a:pt x="194915" y="0"/>
                  </a:moveTo>
                  <a:cubicBezTo>
                    <a:pt x="194915" y="0"/>
                    <a:pt x="194915" y="0"/>
                    <a:pt x="917087" y="0"/>
                  </a:cubicBezTo>
                  <a:cubicBezTo>
                    <a:pt x="927607" y="0"/>
                    <a:pt x="936625" y="9001"/>
                    <a:pt x="936625" y="20252"/>
                  </a:cubicBezTo>
                  <a:cubicBezTo>
                    <a:pt x="936625" y="20252"/>
                    <a:pt x="936625" y="20252"/>
                    <a:pt x="936625" y="470286"/>
                  </a:cubicBezTo>
                  <a:cubicBezTo>
                    <a:pt x="936625" y="481537"/>
                    <a:pt x="927607" y="490538"/>
                    <a:pt x="917087" y="490538"/>
                  </a:cubicBezTo>
                  <a:cubicBezTo>
                    <a:pt x="917087" y="490538"/>
                    <a:pt x="917087" y="490538"/>
                    <a:pt x="194915" y="490538"/>
                  </a:cubicBezTo>
                  <a:cubicBezTo>
                    <a:pt x="183643" y="490538"/>
                    <a:pt x="174625" y="481537"/>
                    <a:pt x="174625" y="470286"/>
                  </a:cubicBezTo>
                  <a:cubicBezTo>
                    <a:pt x="174625" y="470286"/>
                    <a:pt x="174625" y="470286"/>
                    <a:pt x="174625" y="20252"/>
                  </a:cubicBezTo>
                  <a:cubicBezTo>
                    <a:pt x="174625" y="9001"/>
                    <a:pt x="183643" y="0"/>
                    <a:pt x="194915"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endParaRPr>
            </a:p>
          </p:txBody>
        </p:sp>
        <p:sp>
          <p:nvSpPr>
            <p:cNvPr id="17" name="フリーフォーム 16"/>
            <p:cNvSpPr>
              <a:spLocks noChangeAspect="1"/>
            </p:cNvSpPr>
            <p:nvPr/>
          </p:nvSpPr>
          <p:spPr bwMode="gray">
            <a:xfrm>
              <a:off x="2615578" y="1292734"/>
              <a:ext cx="652463" cy="593726"/>
            </a:xfrm>
            <a:custGeom>
              <a:avLst/>
              <a:gdLst>
                <a:gd name="connsiteX0" fmla="*/ 239712 w 652463"/>
                <a:gd name="connsiteY0" fmla="*/ 560388 h 593726"/>
                <a:gd name="connsiteX1" fmla="*/ 420688 w 652463"/>
                <a:gd name="connsiteY1" fmla="*/ 560388 h 593726"/>
                <a:gd name="connsiteX2" fmla="*/ 441325 w 652463"/>
                <a:gd name="connsiteY2" fmla="*/ 593726 h 593726"/>
                <a:gd name="connsiteX3" fmla="*/ 220662 w 652463"/>
                <a:gd name="connsiteY3" fmla="*/ 593726 h 593726"/>
                <a:gd name="connsiteX4" fmla="*/ 0 w 652463"/>
                <a:gd name="connsiteY4" fmla="*/ 0 h 593726"/>
                <a:gd name="connsiteX5" fmla="*/ 652463 w 652463"/>
                <a:gd name="connsiteY5" fmla="*/ 0 h 593726"/>
                <a:gd name="connsiteX6" fmla="*/ 652463 w 652463"/>
                <a:gd name="connsiteY6" fmla="*/ 381000 h 593726"/>
                <a:gd name="connsiteX7" fmla="*/ 0 w 652463"/>
                <a:gd name="connsiteY7" fmla="*/ 381000 h 59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2463" h="593726">
                  <a:moveTo>
                    <a:pt x="239712" y="560388"/>
                  </a:moveTo>
                  <a:lnTo>
                    <a:pt x="420688" y="560388"/>
                  </a:lnTo>
                  <a:lnTo>
                    <a:pt x="441325" y="593726"/>
                  </a:lnTo>
                  <a:lnTo>
                    <a:pt x="220662" y="593726"/>
                  </a:lnTo>
                  <a:close/>
                  <a:moveTo>
                    <a:pt x="0" y="0"/>
                  </a:moveTo>
                  <a:lnTo>
                    <a:pt x="652463" y="0"/>
                  </a:lnTo>
                  <a:lnTo>
                    <a:pt x="652463" y="381000"/>
                  </a:lnTo>
                  <a:lnTo>
                    <a:pt x="0" y="3810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endParaRPr>
            </a:p>
          </p:txBody>
        </p:sp>
      </p:grpSp>
      <p:cxnSp>
        <p:nvCxnSpPr>
          <p:cNvPr id="18" name="直線矢印コネクタ 17"/>
          <p:cNvCxnSpPr/>
          <p:nvPr/>
        </p:nvCxnSpPr>
        <p:spPr bwMode="auto">
          <a:xfrm>
            <a:off x="1790606" y="3388544"/>
            <a:ext cx="985502" cy="3962"/>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a:extLst/>
        </p:spPr>
      </p:cxnSp>
      <p:sp>
        <p:nvSpPr>
          <p:cNvPr id="19" name="テキスト ボックス 18"/>
          <p:cNvSpPr txBox="1"/>
          <p:nvPr/>
        </p:nvSpPr>
        <p:spPr>
          <a:xfrm>
            <a:off x="727432" y="3710472"/>
            <a:ext cx="963725" cy="261610"/>
          </a:xfrm>
          <a:prstGeom prst="rect">
            <a:avLst/>
          </a:prstGeom>
          <a:noFill/>
        </p:spPr>
        <p:txBody>
          <a:bodyPr wrap="none" rtlCol="0">
            <a:spAutoFit/>
          </a:bodyPr>
          <a:lstStyle/>
          <a:p>
            <a:r>
              <a:rPr kumimoji="1" lang="en-US" altLang="ja-JP" sz="1100" b="1" dirty="0" smtClean="0">
                <a:solidFill>
                  <a:srgbClr val="002B62"/>
                </a:solidFill>
              </a:rPr>
              <a:t>Windows10</a:t>
            </a:r>
            <a:endParaRPr kumimoji="1" lang="ja-JP" altLang="en-US" sz="1100" b="1" dirty="0">
              <a:solidFill>
                <a:srgbClr val="002B62"/>
              </a:solidFill>
            </a:endParaRPr>
          </a:p>
        </p:txBody>
      </p:sp>
      <p:pic>
        <p:nvPicPr>
          <p:cNvPr id="20" name="図 19"/>
          <p:cNvPicPr>
            <a:picLocks noChangeAspect="1"/>
          </p:cNvPicPr>
          <p:nvPr/>
        </p:nvPicPr>
        <p:blipFill rotWithShape="1">
          <a:blip r:embed="rId2"/>
          <a:srcRect l="10139" t="10638" r="9010" b="9118"/>
          <a:stretch/>
        </p:blipFill>
        <p:spPr>
          <a:xfrm>
            <a:off x="1048655" y="3080591"/>
            <a:ext cx="318689" cy="316292"/>
          </a:xfrm>
          <a:prstGeom prst="rect">
            <a:avLst/>
          </a:prstGeom>
        </p:spPr>
      </p:pic>
      <p:sp>
        <p:nvSpPr>
          <p:cNvPr id="21" name="テキスト ボックス 20"/>
          <p:cNvSpPr txBox="1"/>
          <p:nvPr/>
        </p:nvSpPr>
        <p:spPr>
          <a:xfrm>
            <a:off x="539440" y="2774589"/>
            <a:ext cx="1339566" cy="261610"/>
          </a:xfrm>
          <a:prstGeom prst="rect">
            <a:avLst/>
          </a:prstGeom>
          <a:noFill/>
        </p:spPr>
        <p:txBody>
          <a:bodyPr wrap="square" rtlCol="0">
            <a:spAutoFit/>
          </a:bodyPr>
          <a:lstStyle/>
          <a:p>
            <a:pPr algn="ctr"/>
            <a:r>
              <a:rPr kumimoji="1" lang="en-US" altLang="ja-JP" sz="1100" b="1" dirty="0" smtClean="0">
                <a:solidFill>
                  <a:srgbClr val="002B62"/>
                </a:solidFill>
              </a:rPr>
              <a:t>Google Chrome</a:t>
            </a:r>
          </a:p>
        </p:txBody>
      </p:sp>
      <p:cxnSp>
        <p:nvCxnSpPr>
          <p:cNvPr id="22" name="直線矢印コネクタ 21"/>
          <p:cNvCxnSpPr>
            <a:stCxn id="13" idx="3"/>
            <a:endCxn id="14" idx="1"/>
          </p:cNvCxnSpPr>
          <p:nvPr/>
        </p:nvCxnSpPr>
        <p:spPr bwMode="auto">
          <a:xfrm flipV="1">
            <a:off x="4896221" y="3549867"/>
            <a:ext cx="834867" cy="422215"/>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a:extLst/>
        </p:spPr>
      </p:cxn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3244" y="3735437"/>
            <a:ext cx="553887" cy="451506"/>
          </a:xfrm>
          <a:prstGeom prst="rect">
            <a:avLst/>
          </a:prstGeom>
        </p:spPr>
      </p:pic>
      <p:pic>
        <p:nvPicPr>
          <p:cNvPr id="24" name="図 23"/>
          <p:cNvPicPr>
            <a:picLocks noChangeAspect="1"/>
          </p:cNvPicPr>
          <p:nvPr/>
        </p:nvPicPr>
        <p:blipFill>
          <a:blip r:embed="rId4"/>
          <a:stretch>
            <a:fillRect/>
          </a:stretch>
        </p:blipFill>
        <p:spPr>
          <a:xfrm>
            <a:off x="6154930" y="3849081"/>
            <a:ext cx="858572" cy="325217"/>
          </a:xfrm>
          <a:prstGeom prst="rect">
            <a:avLst/>
          </a:prstGeom>
        </p:spPr>
      </p:pic>
      <p:pic>
        <p:nvPicPr>
          <p:cNvPr id="25" name="図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09058" y="4244387"/>
            <a:ext cx="629049" cy="333397"/>
          </a:xfrm>
          <a:prstGeom prst="rect">
            <a:avLst/>
          </a:prstGeom>
        </p:spPr>
      </p:pic>
      <p:pic>
        <p:nvPicPr>
          <p:cNvPr id="26" name="図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18027" y="4236276"/>
            <a:ext cx="766067" cy="383034"/>
          </a:xfrm>
          <a:prstGeom prst="rect">
            <a:avLst/>
          </a:prstGeom>
        </p:spPr>
      </p:pic>
      <p:pic>
        <p:nvPicPr>
          <p:cNvPr id="27" name="図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38707" y="4273311"/>
            <a:ext cx="970980" cy="327969"/>
          </a:xfrm>
          <a:prstGeom prst="rect">
            <a:avLst/>
          </a:prstGeom>
        </p:spPr>
      </p:pic>
      <p:pic>
        <p:nvPicPr>
          <p:cNvPr id="28" name="図 27"/>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744193" y="2801140"/>
            <a:ext cx="655825" cy="655825"/>
          </a:xfrm>
          <a:prstGeom prst="rect">
            <a:avLst/>
          </a:prstGeom>
          <a:noFill/>
          <a:ln>
            <a:noFill/>
          </a:ln>
        </p:spPr>
      </p:pic>
      <p:sp>
        <p:nvSpPr>
          <p:cNvPr id="29" name="正方形/長方形 28"/>
          <p:cNvSpPr/>
          <p:nvPr/>
        </p:nvSpPr>
        <p:spPr>
          <a:xfrm>
            <a:off x="5814327" y="3510527"/>
            <a:ext cx="2495360" cy="1130295"/>
          </a:xfrm>
          <a:prstGeom prst="rect">
            <a:avLst/>
          </a:prstGeom>
          <a:noFill/>
          <a:ln w="38100">
            <a:solidFill>
              <a:srgbClr val="002B6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5831878" y="3510527"/>
            <a:ext cx="2480457" cy="338554"/>
          </a:xfrm>
          <a:prstGeom prst="rect">
            <a:avLst/>
          </a:prstGeom>
          <a:noFill/>
        </p:spPr>
        <p:txBody>
          <a:bodyPr wrap="square" rtlCol="0">
            <a:spAutoFit/>
          </a:bodyPr>
          <a:lstStyle/>
          <a:p>
            <a:r>
              <a:rPr lang="en-US" altLang="ja-JP" sz="800" b="1" dirty="0" smtClean="0">
                <a:solidFill>
                  <a:srgbClr val="002B62"/>
                </a:solidFill>
              </a:rPr>
              <a:t>ITA/Ansible</a:t>
            </a:r>
            <a:r>
              <a:rPr lang="ja-JP" altLang="en-US" sz="800" b="1" dirty="0" smtClean="0">
                <a:solidFill>
                  <a:srgbClr val="002B62"/>
                </a:solidFill>
              </a:rPr>
              <a:t>を使い</a:t>
            </a:r>
            <a:r>
              <a:rPr kumimoji="1" lang="ja-JP" altLang="en-US" sz="800" b="1" dirty="0" smtClean="0">
                <a:solidFill>
                  <a:srgbClr val="002B62"/>
                </a:solidFill>
              </a:rPr>
              <a:t>インストールするパッケージ</a:t>
            </a:r>
            <a:endParaRPr kumimoji="1" lang="en-US" altLang="ja-JP" sz="800" b="1" dirty="0" smtClean="0">
              <a:solidFill>
                <a:srgbClr val="002B62"/>
              </a:solidFill>
            </a:endParaRPr>
          </a:p>
          <a:p>
            <a:r>
              <a:rPr kumimoji="1" lang="en-US" altLang="ja-JP" sz="800" b="1" dirty="0" smtClean="0">
                <a:solidFill>
                  <a:srgbClr val="002B62"/>
                </a:solidFill>
              </a:rPr>
              <a:t>(※</a:t>
            </a:r>
            <a:r>
              <a:rPr kumimoji="1" lang="ja-JP" altLang="en-US" sz="800" b="1" dirty="0" smtClean="0">
                <a:solidFill>
                  <a:srgbClr val="002B62"/>
                </a:solidFill>
              </a:rPr>
              <a:t>事前のインストールは不要</a:t>
            </a:r>
            <a:r>
              <a:rPr kumimoji="1" lang="en-US" altLang="ja-JP" sz="800" b="1" dirty="0" smtClean="0">
                <a:solidFill>
                  <a:srgbClr val="002B62"/>
                </a:solidFill>
              </a:rPr>
              <a:t>)</a:t>
            </a:r>
          </a:p>
        </p:txBody>
      </p:sp>
      <p:sp>
        <p:nvSpPr>
          <p:cNvPr id="31" name="コンテンツ プレースホルダー 6"/>
          <p:cNvSpPr txBox="1">
            <a:spLocks/>
          </p:cNvSpPr>
          <p:nvPr/>
        </p:nvSpPr>
        <p:spPr bwMode="gray">
          <a:xfrm>
            <a:off x="319311" y="1903634"/>
            <a:ext cx="8784976" cy="4665284"/>
          </a:xfrm>
          <a:prstGeom prst="rect">
            <a:avLst/>
          </a:prstGeom>
        </p:spPr>
        <p:txBody>
          <a:bodyPr vert="horz" lIns="91440" tIns="45720" rIns="91440" bIns="45720" rtlCol="0">
            <a:norm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r>
              <a:rPr lang="ja-JP" altLang="en-US" kern="0" dirty="0"/>
              <a:t>作業</a:t>
            </a:r>
            <a:r>
              <a:rPr lang="ja-JP" altLang="en-US" kern="0" dirty="0" smtClean="0"/>
              <a:t>環境</a:t>
            </a:r>
            <a:endParaRPr lang="en-US" altLang="ja-JP" kern="0" dirty="0"/>
          </a:p>
        </p:txBody>
      </p:sp>
    </p:spTree>
    <p:extLst>
      <p:ext uri="{BB962C8B-B14F-4D97-AF65-F5344CB8AC3E}">
        <p14:creationId xmlns:p14="http://schemas.microsoft.com/office/powerpoint/2010/main" val="27347905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1.2</a:t>
            </a:r>
            <a:r>
              <a:rPr lang="ja-JP" altLang="en-US" dirty="0"/>
              <a:t> </a:t>
            </a:r>
            <a:r>
              <a:rPr lang="ja-JP" altLang="en-US" dirty="0" smtClean="0"/>
              <a:t>本書</a:t>
            </a:r>
            <a:r>
              <a:rPr lang="ja-JP" altLang="en-US" dirty="0"/>
              <a:t>のシナリオと作業範囲の</a:t>
            </a:r>
            <a:r>
              <a:rPr lang="ja-JP" altLang="en-US" dirty="0" smtClean="0"/>
              <a:t>位置づけ </a:t>
            </a:r>
            <a:r>
              <a:rPr lang="en-US" altLang="ja-JP" dirty="0" smtClean="0"/>
              <a:t>(2/3)</a:t>
            </a:r>
            <a:endParaRPr lang="ja-JP" altLang="en-US" dirty="0"/>
          </a:p>
        </p:txBody>
      </p:sp>
      <p:sp>
        <p:nvSpPr>
          <p:cNvPr id="7" name="コンテンツ プレースホルダー 6"/>
          <p:cNvSpPr>
            <a:spLocks noGrp="1"/>
          </p:cNvSpPr>
          <p:nvPr>
            <p:ph sz="quarter" idx="10"/>
          </p:nvPr>
        </p:nvSpPr>
        <p:spPr/>
        <p:txBody>
          <a:bodyPr/>
          <a:lstStyle/>
          <a:p>
            <a:r>
              <a:rPr lang="ja-JP" altLang="en-US" dirty="0" smtClean="0"/>
              <a:t>シナリオの実行</a:t>
            </a:r>
            <a:r>
              <a:rPr lang="ja-JP" altLang="en-US" dirty="0"/>
              <a:t>イメージ</a:t>
            </a:r>
            <a:endParaRPr kumimoji="1" lang="ja-JP" altLang="en-US" dirty="0"/>
          </a:p>
        </p:txBody>
      </p:sp>
      <p:sp>
        <p:nvSpPr>
          <p:cNvPr id="4" name="テキスト ボックス 3"/>
          <p:cNvSpPr txBox="1"/>
          <p:nvPr/>
        </p:nvSpPr>
        <p:spPr>
          <a:xfrm>
            <a:off x="3079667" y="2844508"/>
            <a:ext cx="3269993" cy="707886"/>
          </a:xfrm>
          <a:prstGeom prst="rect">
            <a:avLst/>
          </a:prstGeom>
          <a:noFill/>
        </p:spPr>
        <p:txBody>
          <a:bodyPr wrap="square" rtlCol="0">
            <a:spAutoFit/>
          </a:bodyPr>
          <a:lstStyle/>
          <a:p>
            <a:r>
              <a:rPr kumimoji="1" lang="ja-JP" altLang="en-US" sz="4000" dirty="0" smtClean="0"/>
              <a:t>サイズ修正中</a:t>
            </a:r>
            <a:endParaRPr kumimoji="1" lang="ja-JP" altLang="en-US" sz="4000" dirty="0"/>
          </a:p>
        </p:txBody>
      </p:sp>
      <p:sp>
        <p:nvSpPr>
          <p:cNvPr id="6" name="正方形/長方形 5"/>
          <p:cNvSpPr/>
          <p:nvPr/>
        </p:nvSpPr>
        <p:spPr bwMode="auto">
          <a:xfrm>
            <a:off x="683460" y="1628750"/>
            <a:ext cx="6696930" cy="4577720"/>
          </a:xfrm>
          <a:prstGeom prst="rect">
            <a:avLst/>
          </a:prstGeom>
          <a:solidFill>
            <a:srgbClr val="FFFFFF"/>
          </a:solidFill>
          <a:ln w="38100">
            <a:solidFill>
              <a:srgbClr val="002B62"/>
            </a:solidFill>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dirty="0" smtClean="0">
                <a:ln>
                  <a:noFill/>
                </a:ln>
                <a:solidFill>
                  <a:srgbClr val="002B62"/>
                </a:solidFill>
                <a:effectLst/>
                <a:uLnTx/>
                <a:uFillTx/>
                <a:latin typeface="Meiryo UI" panose="020B0604030504040204" pitchFamily="50" charset="-128"/>
                <a:ea typeface="Meiryo UI" panose="020B0604030504040204" pitchFamily="50" charset="-128"/>
              </a:rPr>
              <a:t>CentOS 7.8</a:t>
            </a:r>
            <a:endParaRPr kumimoji="0" lang="ja-JP" altLang="en-US" sz="1200" b="1"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endParaRPr>
          </a:p>
        </p:txBody>
      </p:sp>
      <p:sp>
        <p:nvSpPr>
          <p:cNvPr id="8" name="正方形/長方形 7"/>
          <p:cNvSpPr/>
          <p:nvPr/>
        </p:nvSpPr>
        <p:spPr bwMode="auto">
          <a:xfrm>
            <a:off x="7480927" y="5029538"/>
            <a:ext cx="1080000" cy="472084"/>
          </a:xfrm>
          <a:prstGeom prst="rect">
            <a:avLst/>
          </a:prstGeom>
          <a:solidFill>
            <a:srgbClr val="FFFFFF"/>
          </a:solidFill>
          <a:ln w="38100">
            <a:solidFill>
              <a:srgbClr val="FF000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100" b="1" i="0" u="none" strike="noStrike" kern="0" cap="none" spc="0" normalizeH="0" baseline="0" noProof="0" dirty="0" smtClean="0">
                <a:ln>
                  <a:noFill/>
                </a:ln>
                <a:solidFill>
                  <a:srgbClr val="002B62"/>
                </a:solidFill>
                <a:effectLst/>
                <a:uLnTx/>
                <a:uFillTx/>
                <a:latin typeface="Meiryo UI" panose="020B0604030504040204" pitchFamily="50" charset="-128"/>
                <a:ea typeface="Meiryo UI" panose="020B0604030504040204" pitchFamily="50" charset="-128"/>
              </a:rPr>
              <a:t>CentOS 7.8</a:t>
            </a:r>
            <a:br>
              <a:rPr kumimoji="0" lang="en-US" altLang="ja-JP" sz="1100" b="1" i="0" u="none" strike="noStrike" kern="0" cap="none" spc="0" normalizeH="0" baseline="0" noProof="0" dirty="0" smtClean="0">
                <a:ln>
                  <a:noFill/>
                </a:ln>
                <a:solidFill>
                  <a:srgbClr val="002B62"/>
                </a:solidFill>
                <a:effectLst/>
                <a:uLnTx/>
                <a:uFillTx/>
                <a:latin typeface="Meiryo UI" panose="020B0604030504040204" pitchFamily="50" charset="-128"/>
                <a:ea typeface="Meiryo UI" panose="020B0604030504040204" pitchFamily="50" charset="-128"/>
              </a:rPr>
            </a:br>
            <a:r>
              <a:rPr kumimoji="0" lang="en-US" altLang="ja-JP" sz="1000" b="1" i="0" u="none" strike="noStrike" kern="0" cap="none" spc="0" normalizeH="0" baseline="0" noProof="0" dirty="0" smtClean="0">
                <a:ln>
                  <a:noFill/>
                </a:ln>
                <a:solidFill>
                  <a:srgbClr val="002B62"/>
                </a:solidFill>
                <a:effectLst/>
                <a:uLnTx/>
                <a:uFillTx/>
                <a:latin typeface="Meiryo UI" panose="020B0604030504040204" pitchFamily="50" charset="-128"/>
                <a:ea typeface="Meiryo UI" panose="020B0604030504040204" pitchFamily="50" charset="-128"/>
              </a:rPr>
              <a:t>(Host</a:t>
            </a:r>
            <a:r>
              <a:rPr kumimoji="0" lang="en-US" altLang="ja-JP" sz="1000" b="1" i="0" u="none" strike="noStrike" kern="0" cap="none" spc="0" normalizeH="0" noProof="0" dirty="0" smtClean="0">
                <a:ln>
                  <a:noFill/>
                </a:ln>
                <a:solidFill>
                  <a:srgbClr val="002B62"/>
                </a:solidFill>
                <a:effectLst/>
                <a:uLnTx/>
                <a:uFillTx/>
                <a:latin typeface="Meiryo UI" panose="020B0604030504040204" pitchFamily="50" charset="-128"/>
                <a:ea typeface="Meiryo UI" panose="020B0604030504040204" pitchFamily="50" charset="-128"/>
              </a:rPr>
              <a:t> A</a:t>
            </a:r>
            <a:r>
              <a:rPr kumimoji="0" lang="en-US" altLang="ja-JP" sz="1000" b="1" i="0" u="none" strike="noStrike" kern="0" cap="none" spc="0" normalizeH="0" baseline="0" noProof="0" dirty="0" smtClean="0">
                <a:ln>
                  <a:noFill/>
                </a:ln>
                <a:solidFill>
                  <a:srgbClr val="002B62"/>
                </a:solidFill>
                <a:effectLst/>
                <a:uLnTx/>
                <a:uFillTx/>
                <a:latin typeface="Meiryo UI" panose="020B0604030504040204" pitchFamily="50" charset="-128"/>
                <a:ea typeface="Meiryo UI" panose="020B0604030504040204" pitchFamily="50" charset="-128"/>
              </a:rPr>
              <a:t>)</a:t>
            </a:r>
            <a:endParaRPr kumimoji="0" lang="ja-JP" altLang="en-US" sz="1000" b="1"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endParaRPr>
          </a:p>
        </p:txBody>
      </p:sp>
      <p:sp>
        <p:nvSpPr>
          <p:cNvPr id="9" name="角丸四角形 8"/>
          <p:cNvSpPr/>
          <p:nvPr/>
        </p:nvSpPr>
        <p:spPr bwMode="auto">
          <a:xfrm>
            <a:off x="774736" y="2262508"/>
            <a:ext cx="5803809" cy="3822471"/>
          </a:xfrm>
          <a:prstGeom prst="roundRect">
            <a:avLst>
              <a:gd name="adj" fmla="val 3882"/>
            </a:avLst>
          </a:prstGeom>
          <a:solidFill>
            <a:srgbClr val="FFFFFF"/>
          </a:solidFill>
          <a:ln w="38100">
            <a:solidFill>
              <a:srgbClr val="002B62"/>
            </a:solidFill>
          </a:ln>
          <a:effectLst>
            <a:glow rad="25400">
              <a:schemeClr val="bg1"/>
            </a:glow>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dirty="0" smtClean="0">
                <a:ln>
                  <a:noFill/>
                </a:ln>
                <a:solidFill>
                  <a:srgbClr val="002B62"/>
                </a:solidFill>
                <a:effectLst/>
                <a:uLnTx/>
                <a:uFillTx/>
                <a:latin typeface="メイリオ"/>
                <a:ea typeface="メイリオ"/>
              </a:rPr>
              <a:t>Exastro IT Automation 1.8.0</a:t>
            </a:r>
            <a:endParaRPr kumimoji="0" lang="ja-JP" altLang="en-US" sz="1200" b="1" i="0" u="none" strike="noStrike" kern="0" cap="none" spc="0" normalizeH="0" baseline="0" noProof="0" dirty="0">
              <a:ln>
                <a:noFill/>
              </a:ln>
              <a:solidFill>
                <a:srgbClr val="002B62"/>
              </a:solidFill>
              <a:effectLst/>
              <a:uLnTx/>
              <a:uFillTx/>
              <a:latin typeface="メイリオ"/>
              <a:ea typeface="メイリオ"/>
            </a:endParaRPr>
          </a:p>
        </p:txBody>
      </p:sp>
      <p:graphicFrame>
        <p:nvGraphicFramePr>
          <p:cNvPr id="10" name="表 9"/>
          <p:cNvGraphicFramePr>
            <a:graphicFrameLocks noGrp="1"/>
          </p:cNvGraphicFramePr>
          <p:nvPr>
            <p:extLst>
              <p:ext uri="{D42A27DB-BD31-4B8C-83A1-F6EECF244321}">
                <p14:modId xmlns:p14="http://schemas.microsoft.com/office/powerpoint/2010/main" val="1800846876"/>
              </p:ext>
            </p:extLst>
          </p:nvPr>
        </p:nvGraphicFramePr>
        <p:xfrm>
          <a:off x="923193" y="3644529"/>
          <a:ext cx="4514745" cy="975360"/>
        </p:xfrm>
        <a:graphic>
          <a:graphicData uri="http://schemas.openxmlformats.org/drawingml/2006/table">
            <a:tbl>
              <a:tblPr firstRow="1" bandRow="1"/>
              <a:tblGrid>
                <a:gridCol w="710846">
                  <a:extLst>
                    <a:ext uri="{9D8B030D-6E8A-4147-A177-3AD203B41FA5}">
                      <a16:colId xmlns:a16="http://schemas.microsoft.com/office/drawing/2014/main" val="20000"/>
                    </a:ext>
                  </a:extLst>
                </a:gridCol>
                <a:gridCol w="1278532">
                  <a:extLst>
                    <a:ext uri="{9D8B030D-6E8A-4147-A177-3AD203B41FA5}">
                      <a16:colId xmlns:a16="http://schemas.microsoft.com/office/drawing/2014/main" val="20001"/>
                    </a:ext>
                  </a:extLst>
                </a:gridCol>
                <a:gridCol w="517262">
                  <a:extLst>
                    <a:ext uri="{9D8B030D-6E8A-4147-A177-3AD203B41FA5}">
                      <a16:colId xmlns:a16="http://schemas.microsoft.com/office/drawing/2014/main" val="20002"/>
                    </a:ext>
                  </a:extLst>
                </a:gridCol>
                <a:gridCol w="638612">
                  <a:extLst>
                    <a:ext uri="{9D8B030D-6E8A-4147-A177-3AD203B41FA5}">
                      <a16:colId xmlns:a16="http://schemas.microsoft.com/office/drawing/2014/main" val="20003"/>
                    </a:ext>
                  </a:extLst>
                </a:gridCol>
                <a:gridCol w="436601">
                  <a:extLst>
                    <a:ext uri="{9D8B030D-6E8A-4147-A177-3AD203B41FA5}">
                      <a16:colId xmlns:a16="http://schemas.microsoft.com/office/drawing/2014/main" val="994734619"/>
                    </a:ext>
                  </a:extLst>
                </a:gridCol>
                <a:gridCol w="377059">
                  <a:extLst>
                    <a:ext uri="{9D8B030D-6E8A-4147-A177-3AD203B41FA5}">
                      <a16:colId xmlns:a16="http://schemas.microsoft.com/office/drawing/2014/main" val="20004"/>
                    </a:ext>
                  </a:extLst>
                </a:gridCol>
                <a:gridCol w="555833">
                  <a:extLst>
                    <a:ext uri="{9D8B030D-6E8A-4147-A177-3AD203B41FA5}">
                      <a16:colId xmlns:a16="http://schemas.microsoft.com/office/drawing/2014/main" val="2621279645"/>
                    </a:ext>
                  </a:extLst>
                </a:gridCol>
              </a:tblGrid>
              <a:tr h="204698">
                <a:tc rowSpan="2">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chemeClr val="bg1"/>
                          </a:solidFill>
                        </a:rPr>
                        <a:t>Host</a:t>
                      </a:r>
                      <a:br>
                        <a:rPr kumimoji="1" lang="en-US" altLang="ja-JP" sz="800" dirty="0" smtClean="0">
                          <a:solidFill>
                            <a:schemeClr val="bg1"/>
                          </a:solidFill>
                        </a:rPr>
                      </a:br>
                      <a:r>
                        <a:rPr kumimoji="1" lang="en-US" altLang="ja-JP" sz="800" dirty="0" smtClean="0">
                          <a:solidFill>
                            <a:schemeClr val="bg1"/>
                          </a:solidFill>
                        </a:rPr>
                        <a:t>name</a:t>
                      </a:r>
                      <a:endParaRPr kumimoji="1" lang="ja-JP" altLang="en-US" sz="800" dirty="0">
                        <a:solidFill>
                          <a:schemeClr val="bg1"/>
                        </a:solidFill>
                      </a:endParaRPr>
                    </a:p>
                  </a:txBody>
                  <a:tcPr>
                    <a:lnL w="12700" cap="flat" cmpd="sng" algn="ctr">
                      <a:solidFill>
                        <a:srgbClr val="002B6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rowSpan="2">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chemeClr val="bg1"/>
                          </a:solidFill>
                        </a:rPr>
                        <a:t>Operation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gridSpan="5">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chemeClr val="bg1"/>
                          </a:solidFill>
                        </a:rPr>
                        <a:t>パラメータ</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hMerge="1">
                  <a:txBody>
                    <a:bodyPr/>
                    <a:lstStyle/>
                    <a:p>
                      <a:pPr algn="ctr"/>
                      <a:endParaRPr kumimoji="1" lang="ja-JP" alt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B62"/>
                    </a:solidFill>
                  </a:tcPr>
                </a:tc>
                <a:tc hMerge="1">
                  <a:txBody>
                    <a:bodyPr/>
                    <a:lstStyle/>
                    <a:p>
                      <a:endParaRPr kumimoji="1" lang="ja-JP" altLang="en-US"/>
                    </a:p>
                  </a:txBody>
                  <a:tcPr/>
                </a:tc>
                <a:tc hMerge="1">
                  <a:txBody>
                    <a:bodyPr/>
                    <a:lstStyle/>
                    <a:p>
                      <a:pPr algn="ctr"/>
                      <a:endParaRPr kumimoji="1" lang="ja-JP" alt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B62"/>
                    </a:solidFill>
                  </a:tcPr>
                </a:tc>
                <a:tc hMerge="1">
                  <a:txBody>
                    <a:bodyPr/>
                    <a:lstStyle/>
                    <a:p>
                      <a:pPr algn="ctr"/>
                      <a:endParaRPr kumimoji="1" lang="ja-JP" altLang="en-US" sz="105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extLst>
                  <a:ext uri="{0D108BD9-81ED-4DB2-BD59-A6C34878D82A}">
                    <a16:rowId xmlns:a16="http://schemas.microsoft.com/office/drawing/2014/main" val="10000"/>
                  </a:ext>
                </a:extLst>
              </a:tr>
              <a:tr h="322158">
                <a:tc vMerge="1">
                  <a:txBody>
                    <a:bodyPr/>
                    <a:lstStyle/>
                    <a:p>
                      <a:endParaRPr kumimoji="1" lang="ja-JP" altLang="en-US" dirty="0"/>
                    </a:p>
                  </a:txBody>
                  <a:tcPr/>
                </a:tc>
                <a:tc vMerge="1">
                  <a:txBody>
                    <a:bodyPr/>
                    <a:lstStyle/>
                    <a:p>
                      <a:endParaRPr kumimoji="1" lang="ja-JP" altLang="en-US"/>
                    </a:p>
                  </a:txBody>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smtClean="0">
                          <a:solidFill>
                            <a:schemeClr val="bg1"/>
                          </a:solidFill>
                        </a:rPr>
                        <a:t>httpd</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smtClean="0">
                          <a:solidFill>
                            <a:schemeClr val="bg1"/>
                          </a:solidFill>
                        </a:rPr>
                        <a:t>Mariadb</a:t>
                      </a:r>
                      <a:r>
                        <a:rPr kumimoji="1" lang="en-US" altLang="ja-JP" sz="800" dirty="0" smtClean="0">
                          <a:solidFill>
                            <a:schemeClr val="bg1"/>
                          </a:solidFill>
                        </a:rPr>
                        <a:t>-server</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p>
                      <a:pPr algn="ctr"/>
                      <a:r>
                        <a:rPr kumimoji="1" lang="en-US" altLang="ja-JP" sz="800" dirty="0" err="1" smtClean="0">
                          <a:solidFill>
                            <a:schemeClr val="bg1"/>
                          </a:solidFill>
                        </a:rPr>
                        <a:t>php</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chemeClr val="bg1"/>
                          </a:solidFill>
                        </a:rPr>
                        <a:t>perl</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p>
                      <a:pPr algn="ctr"/>
                      <a:r>
                        <a:rPr kumimoji="1" lang="en-US" altLang="ja-JP" sz="800" dirty="0" smtClean="0">
                          <a:solidFill>
                            <a:schemeClr val="bg1"/>
                          </a:solidFill>
                        </a:rPr>
                        <a:t>python</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extLst>
                  <a:ext uri="{0D108BD9-81ED-4DB2-BD59-A6C34878D82A}">
                    <a16:rowId xmlns:a16="http://schemas.microsoft.com/office/drawing/2014/main" val="10001"/>
                  </a:ext>
                </a:extLst>
              </a:tr>
              <a:tr h="204698">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smtClean="0">
                          <a:solidFill>
                            <a:srgbClr val="FF0000"/>
                          </a:solidFill>
                        </a:rPr>
                        <a:t>hostA</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rgbClr val="FF0000"/>
                          </a:solidFill>
                        </a:rPr>
                        <a:t>オペレーション</a:t>
                      </a:r>
                      <a:r>
                        <a:rPr kumimoji="1" lang="en-US" altLang="ja-JP" sz="800" dirty="0" smtClean="0">
                          <a:solidFill>
                            <a:srgbClr val="FF0000"/>
                          </a:solidFill>
                        </a:rPr>
                        <a:t>1</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rgbClr val="FF0000"/>
                          </a:solidFill>
                        </a:rPr>
                        <a:t>Yes</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kumimoji="1" lang="en-US" altLang="ja-JP" sz="800" dirty="0" smtClean="0">
                          <a:solidFill>
                            <a:srgbClr val="FF0000"/>
                          </a:solidFill>
                          <a:latin typeface="メイリオ" panose="020B0604030504040204" pitchFamily="50" charset="-128"/>
                          <a:ea typeface="メイリオ" panose="020B0604030504040204" pitchFamily="50" charset="-128"/>
                        </a:rPr>
                        <a:t>Yes</a:t>
                      </a:r>
                      <a:endParaRPr kumimoji="1" lang="ja-JP" altLang="en-US" sz="800" dirty="0">
                        <a:solidFill>
                          <a:srgbClr val="FF0000"/>
                        </a:solidFill>
                        <a:latin typeface="メイリオ" panose="020B0604030504040204" pitchFamily="50" charset="-128"/>
                        <a:ea typeface="メイリオ" panose="020B0604030504040204" pitchFamily="50" charset="-128"/>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rgbClr val="FF0000"/>
                          </a:solidFill>
                        </a:rPr>
                        <a:t>Yes</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kumimoji="1" lang="en-US" altLang="ja-JP" sz="800" dirty="0" smtClean="0">
                          <a:solidFill>
                            <a:srgbClr val="FF0000"/>
                          </a:solidFill>
                          <a:latin typeface="メイリオ" panose="020B0604030504040204" pitchFamily="50" charset="-128"/>
                          <a:ea typeface="メイリオ" panose="020B0604030504040204" pitchFamily="50" charset="-128"/>
                        </a:rPr>
                        <a:t>Yes</a:t>
                      </a:r>
                      <a:endParaRPr kumimoji="1" lang="ja-JP" altLang="en-US" sz="800" dirty="0">
                        <a:solidFill>
                          <a:srgbClr val="FF0000"/>
                        </a:solidFill>
                        <a:latin typeface="メイリオ" panose="020B0604030504040204" pitchFamily="50" charset="-128"/>
                        <a:ea typeface="メイリオ" panose="020B0604030504040204" pitchFamily="50" charset="-128"/>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04698">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smtClean="0">
                          <a:solidFill>
                            <a:srgbClr val="FF0000"/>
                          </a:solidFill>
                        </a:rPr>
                        <a:t>hostA</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rgbClr val="FF0000"/>
                          </a:solidFill>
                        </a:rPr>
                        <a:t>オペレーション</a:t>
                      </a:r>
                      <a:r>
                        <a:rPr kumimoji="1" lang="en-US" altLang="ja-JP" sz="800" dirty="0" smtClean="0">
                          <a:solidFill>
                            <a:srgbClr val="FF0000"/>
                          </a:solidFill>
                        </a:rPr>
                        <a:t>2</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rgbClr val="FF0000"/>
                          </a:solidFill>
                        </a:rPr>
                        <a:t>Yes</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rgbClr val="FF0000"/>
                          </a:solidFill>
                        </a:rPr>
                        <a:t>Yes</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kumimoji="1" lang="en-US" altLang="ja-JP" sz="800" dirty="0" smtClean="0">
                          <a:solidFill>
                            <a:srgbClr val="FF0000"/>
                          </a:solidFill>
                          <a:latin typeface="メイリオ" panose="020B0604030504040204" pitchFamily="50" charset="-128"/>
                          <a:ea typeface="メイリオ" panose="020B0604030504040204" pitchFamily="50" charset="-128"/>
                        </a:rPr>
                        <a:t>Yes</a:t>
                      </a:r>
                      <a:endParaRPr kumimoji="1" lang="ja-JP" altLang="en-US" sz="800" dirty="0">
                        <a:solidFill>
                          <a:srgbClr val="FF0000"/>
                        </a:solidFill>
                        <a:latin typeface="メイリオ" panose="020B0604030504040204" pitchFamily="50" charset="-128"/>
                        <a:ea typeface="メイリオ" panose="020B0604030504040204" pitchFamily="50" charset="-128"/>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rgbClr val="FF0000"/>
                          </a:solidFill>
                        </a:rPr>
                        <a:t>Yes</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kumimoji="1" lang="en-US" altLang="ja-JP" sz="800" dirty="0" smtClean="0">
                          <a:solidFill>
                            <a:srgbClr val="FF0000"/>
                          </a:solidFill>
                          <a:latin typeface="メイリオ" panose="020B0604030504040204" pitchFamily="50" charset="-128"/>
                          <a:ea typeface="メイリオ" panose="020B0604030504040204" pitchFamily="50" charset="-128"/>
                        </a:rPr>
                        <a:t>Yes</a:t>
                      </a:r>
                      <a:endParaRPr kumimoji="1" lang="ja-JP" altLang="en-US" sz="800" dirty="0">
                        <a:solidFill>
                          <a:srgbClr val="FF0000"/>
                        </a:solidFill>
                        <a:latin typeface="メイリオ" panose="020B0604030504040204" pitchFamily="50" charset="-128"/>
                        <a:ea typeface="メイリオ" panose="020B0604030504040204" pitchFamily="50" charset="-128"/>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bl>
          </a:graphicData>
        </a:graphic>
      </p:graphicFrame>
      <p:sp>
        <p:nvSpPr>
          <p:cNvPr id="11" name="テキスト ボックス 10"/>
          <p:cNvSpPr txBox="1"/>
          <p:nvPr/>
        </p:nvSpPr>
        <p:spPr>
          <a:xfrm>
            <a:off x="1351427" y="2923952"/>
            <a:ext cx="1204176" cy="276999"/>
          </a:xfrm>
          <a:prstGeom prst="rect">
            <a:avLst/>
          </a:prstGeom>
          <a:noFill/>
        </p:spPr>
        <p:txBody>
          <a:bodyPr wrap="none" rtlCol="0">
            <a:spAutoFit/>
          </a:bodyPr>
          <a:lstStyle/>
          <a:p>
            <a:pPr algn="ctr"/>
            <a:r>
              <a:rPr lang="ja-JP" altLang="en-US" sz="1200" b="1" dirty="0">
                <a:solidFill>
                  <a:srgbClr val="FF0000"/>
                </a:solidFill>
                <a:latin typeface="Meiryo UI" panose="020B0604030504040204" pitchFamily="50" charset="-128"/>
                <a:ea typeface="Meiryo UI" panose="020B0604030504040204" pitchFamily="50" charset="-128"/>
              </a:rPr>
              <a:t>パラメータシート</a:t>
            </a:r>
          </a:p>
        </p:txBody>
      </p:sp>
      <p:grpSp>
        <p:nvGrpSpPr>
          <p:cNvPr id="12" name="グループ化 11"/>
          <p:cNvGrpSpPr/>
          <p:nvPr/>
        </p:nvGrpSpPr>
        <p:grpSpPr>
          <a:xfrm>
            <a:off x="4613132" y="4633344"/>
            <a:ext cx="824806" cy="1415136"/>
            <a:chOff x="3654240" y="3634797"/>
            <a:chExt cx="1126675" cy="2162321"/>
          </a:xfrm>
        </p:grpSpPr>
        <p:sp>
          <p:nvSpPr>
            <p:cNvPr id="13" name="フローチャート: 書類 12"/>
            <p:cNvSpPr/>
            <p:nvPr/>
          </p:nvSpPr>
          <p:spPr bwMode="auto">
            <a:xfrm>
              <a:off x="3668217" y="4017828"/>
              <a:ext cx="1112698" cy="1695581"/>
            </a:xfrm>
            <a:prstGeom prst="flowChartDocument">
              <a:avLst/>
            </a:prstGeom>
            <a:solidFill>
              <a:srgbClr val="FFFFFF"/>
            </a:solidFill>
            <a:ln w="38100">
              <a:solidFill>
                <a:srgbClr val="002B62"/>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3723200" y="3634797"/>
              <a:ext cx="1002733" cy="32448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noProof="0" dirty="0" smtClean="0">
                  <a:ln>
                    <a:noFill/>
                  </a:ln>
                  <a:solidFill>
                    <a:srgbClr val="FF0000"/>
                  </a:solidFill>
                  <a:effectLst/>
                  <a:uLnTx/>
                  <a:uFillTx/>
                  <a:latin typeface="Meiryo UI" panose="020B0604030504040204" pitchFamily="50" charset="-128"/>
                  <a:ea typeface="Meiryo UI" panose="020B0604030504040204" pitchFamily="50" charset="-128"/>
                </a:rPr>
                <a:t>Playbook</a:t>
              </a:r>
              <a:endParaRPr kumimoji="0" lang="ja-JP" altLang="en-US" sz="105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3654240" y="3927750"/>
              <a:ext cx="986116" cy="186936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rPr>
                <a:t>････</a:t>
              </a:r>
              <a:endParaRPr kumimoji="0" lang="en-US" altLang="ja-JP"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r>
                <a:rPr kumimoji="0" lang="ja-JP" altLang="en-US"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rPr>
                <a:t>･</a:t>
              </a:r>
              <a:r>
                <a:rPr kumimoji="0" lang="ja-JP" altLang="en-US"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r>
                <a:rPr kumimoji="0" lang="ja-JP" altLang="en-US"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rPr>
                <a:t>････</a:t>
              </a:r>
              <a:endParaRPr kumimoji="0" lang="en-US" altLang="ja-JP"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rPr>
                <a:t>･･</a:t>
              </a:r>
              <a:r>
                <a:rPr kumimoji="0" lang="ja-JP" altLang="en-US"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r>
                <a:rPr kumimoji="0" lang="ja-JP" altLang="en-US"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rPr>
                <a:t>･･･</a:t>
              </a:r>
              <a:endParaRPr kumimoji="0" lang="en-US" altLang="ja-JP"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rPr>
                <a:t>･･････</a:t>
              </a:r>
              <a:endParaRPr kumimoji="0" lang="en-US" altLang="ja-JP"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rPr>
                <a:t>･･</a:t>
              </a:r>
              <a:r>
                <a:rPr kumimoji="0" lang="ja-JP" altLang="en-US"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r>
                <a:rPr kumimoji="0" lang="ja-JP" altLang="en-US"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rPr>
                <a:t>････</a:t>
              </a:r>
              <a:endParaRPr kumimoji="0" lang="en-US" altLang="ja-JP" sz="105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p:txBody>
        </p:sp>
        <p:sp>
          <p:nvSpPr>
            <p:cNvPr id="16" name="正方形/長方形 15"/>
            <p:cNvSpPr/>
            <p:nvPr/>
          </p:nvSpPr>
          <p:spPr bwMode="auto">
            <a:xfrm>
              <a:off x="3892654" y="4234495"/>
              <a:ext cx="705855" cy="192332"/>
            </a:xfrm>
            <a:prstGeom prst="rect">
              <a:avLst/>
            </a:prstGeom>
            <a:solidFill>
              <a:srgbClr val="FFFFFF"/>
            </a:solidFill>
            <a:ln w="19050">
              <a:solidFill>
                <a:srgbClr val="002B62"/>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900" b="0" i="0" u="none" strike="noStrike" kern="0" cap="none" spc="0" normalizeH="0" baseline="0" noProof="0" dirty="0" smtClean="0">
                  <a:ln>
                    <a:noFill/>
                  </a:ln>
                  <a:solidFill>
                    <a:srgbClr val="002B62"/>
                  </a:solidFill>
                  <a:effectLst/>
                  <a:uLnTx/>
                  <a:uFillTx/>
                  <a:latin typeface="Meiryo UI" panose="020B0604030504040204" pitchFamily="50" charset="-128"/>
                  <a:ea typeface="Meiryo UI" panose="020B0604030504040204" pitchFamily="50" charset="-128"/>
                </a:rPr>
                <a:t>変数</a:t>
              </a:r>
              <a:r>
                <a:rPr kumimoji="0" lang="en-US" altLang="ja-JP" sz="900" b="0" i="0" u="none" strike="noStrike" kern="0" cap="none" spc="0" normalizeH="0" baseline="0" noProof="0" dirty="0" smtClean="0">
                  <a:ln>
                    <a:noFill/>
                  </a:ln>
                  <a:solidFill>
                    <a:srgbClr val="002B62"/>
                  </a:solidFill>
                  <a:effectLst/>
                  <a:uLnTx/>
                  <a:uFillTx/>
                  <a:latin typeface="Meiryo UI" panose="020B0604030504040204" pitchFamily="50" charset="-128"/>
                  <a:ea typeface="Meiryo UI" panose="020B0604030504040204" pitchFamily="50" charset="-128"/>
                </a:rPr>
                <a:t>A</a:t>
              </a:r>
              <a:endParaRPr kumimoji="0" lang="ja-JP" altLang="en-US" sz="900" b="0"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endParaRPr>
            </a:p>
          </p:txBody>
        </p:sp>
      </p:grpSp>
      <p:grpSp>
        <p:nvGrpSpPr>
          <p:cNvPr id="17" name="グループ化 16"/>
          <p:cNvGrpSpPr/>
          <p:nvPr/>
        </p:nvGrpSpPr>
        <p:grpSpPr>
          <a:xfrm>
            <a:off x="5561992" y="4132579"/>
            <a:ext cx="1051891" cy="1861118"/>
            <a:chOff x="5670520" y="3507766"/>
            <a:chExt cx="1343512" cy="2151170"/>
          </a:xfrm>
        </p:grpSpPr>
        <p:sp>
          <p:nvSpPr>
            <p:cNvPr id="18" name="正方形/長方形 17"/>
            <p:cNvSpPr/>
            <p:nvPr/>
          </p:nvSpPr>
          <p:spPr bwMode="auto">
            <a:xfrm>
              <a:off x="6005724" y="4010182"/>
              <a:ext cx="673100" cy="1648754"/>
            </a:xfrm>
            <a:prstGeom prst="rect">
              <a:avLst/>
            </a:prstGeom>
            <a:solidFill>
              <a:srgbClr val="FFFFFF"/>
            </a:solidFill>
            <a:ln w="19050">
              <a:solidFill>
                <a:srgbClr val="FF000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p:txBody>
        </p:sp>
        <p:grpSp>
          <p:nvGrpSpPr>
            <p:cNvPr id="19" name="グループ化 18"/>
            <p:cNvGrpSpPr/>
            <p:nvPr/>
          </p:nvGrpSpPr>
          <p:grpSpPr>
            <a:xfrm>
              <a:off x="6167034" y="4140246"/>
              <a:ext cx="350482" cy="1388628"/>
              <a:chOff x="6155709" y="3554498"/>
              <a:chExt cx="350482" cy="1388628"/>
            </a:xfrm>
          </p:grpSpPr>
          <p:sp>
            <p:nvSpPr>
              <p:cNvPr id="21" name="フローチャート: 論理積ゲート 20"/>
              <p:cNvSpPr/>
              <p:nvPr/>
            </p:nvSpPr>
            <p:spPr bwMode="auto">
              <a:xfrm rot="16200000">
                <a:off x="6155709" y="3554498"/>
                <a:ext cx="350482" cy="350482"/>
              </a:xfrm>
              <a:prstGeom prst="flowChartDelay">
                <a:avLst/>
              </a:prstGeom>
              <a:solidFill>
                <a:srgbClr val="FFFFFF"/>
              </a:solidFill>
              <a:ln w="19050">
                <a:solidFill>
                  <a:srgbClr val="FF0000"/>
                </a:solidFill>
              </a:ln>
              <a:effectLst/>
              <a:extLst/>
            </p:spPr>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smtClean="0">
                    <a:ln>
                      <a:noFill/>
                    </a:ln>
                    <a:solidFill>
                      <a:srgbClr val="FF0000"/>
                    </a:solidFill>
                    <a:effectLst/>
                    <a:uLnTx/>
                    <a:uFillTx/>
                    <a:latin typeface="Meiryo UI" panose="020B0604030504040204" pitchFamily="50" charset="-128"/>
                    <a:ea typeface="Meiryo UI" panose="020B0604030504040204" pitchFamily="50" charset="-128"/>
                  </a:rPr>
                  <a:t>S</a:t>
                </a:r>
                <a:endParaRPr kumimoji="0" lang="ja-JP" altLang="en-US" sz="180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endParaRPr>
              </a:p>
            </p:txBody>
          </p:sp>
          <p:sp>
            <p:nvSpPr>
              <p:cNvPr id="22" name="フローチャート: 論理積ゲート 21"/>
              <p:cNvSpPr/>
              <p:nvPr/>
            </p:nvSpPr>
            <p:spPr bwMode="auto">
              <a:xfrm rot="5400000">
                <a:off x="6155709" y="4592644"/>
                <a:ext cx="350482" cy="350482"/>
              </a:xfrm>
              <a:prstGeom prst="flowChartDelay">
                <a:avLst/>
              </a:prstGeom>
              <a:solidFill>
                <a:srgbClr val="FFFFFF"/>
              </a:solidFill>
              <a:ln w="19050">
                <a:solidFill>
                  <a:srgbClr val="FF0000"/>
                </a:solidFill>
              </a:ln>
              <a:effectLst/>
              <a:ex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smtClean="0">
                    <a:ln>
                      <a:noFill/>
                    </a:ln>
                    <a:solidFill>
                      <a:srgbClr val="FF0000"/>
                    </a:solidFill>
                    <a:effectLst/>
                    <a:uLnTx/>
                    <a:uFillTx/>
                    <a:latin typeface="Meiryo UI" panose="020B0604030504040204" pitchFamily="50" charset="-128"/>
                    <a:ea typeface="Meiryo UI" panose="020B0604030504040204" pitchFamily="50" charset="-128"/>
                  </a:rPr>
                  <a:t>E</a:t>
                </a:r>
                <a:endParaRPr kumimoji="0" lang="ja-JP" altLang="en-US" sz="180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endParaRPr>
              </a:p>
            </p:txBody>
          </p:sp>
          <p:cxnSp>
            <p:nvCxnSpPr>
              <p:cNvPr id="23" name="直線コネクタ 22"/>
              <p:cNvCxnSpPr>
                <a:stCxn id="21" idx="1"/>
                <a:endCxn id="22" idx="1"/>
              </p:cNvCxnSpPr>
              <p:nvPr/>
            </p:nvCxnSpPr>
            <p:spPr bwMode="auto">
              <a:xfrm>
                <a:off x="6330950" y="3904980"/>
                <a:ext cx="0" cy="687664"/>
              </a:xfrm>
              <a:prstGeom prst="line">
                <a:avLst/>
              </a:prstGeom>
              <a:solidFill>
                <a:srgbClr val="FFFF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4" name="フローチャート: 結合子 23"/>
              <p:cNvSpPr/>
              <p:nvPr/>
            </p:nvSpPr>
            <p:spPr bwMode="auto">
              <a:xfrm>
                <a:off x="6162207" y="4070651"/>
                <a:ext cx="337486" cy="337486"/>
              </a:xfrm>
              <a:prstGeom prst="flowChartConnector">
                <a:avLst/>
              </a:prstGeom>
              <a:solidFill>
                <a:srgbClr val="FFFFFF"/>
              </a:solidFill>
              <a:ln w="38100">
                <a:solidFill>
                  <a:srgbClr val="FF0000"/>
                </a:solid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p:txBody>
          </p:sp>
        </p:grpSp>
        <p:sp>
          <p:nvSpPr>
            <p:cNvPr id="20" name="テキスト ボックス 19"/>
            <p:cNvSpPr txBox="1"/>
            <p:nvPr/>
          </p:nvSpPr>
          <p:spPr>
            <a:xfrm>
              <a:off x="5670520" y="3507766"/>
              <a:ext cx="1343512" cy="48025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dirty="0" smtClean="0">
                  <a:ln>
                    <a:noFill/>
                  </a:ln>
                  <a:solidFill>
                    <a:srgbClr val="FF0000"/>
                  </a:solidFill>
                  <a:effectLst/>
                  <a:uLnTx/>
                  <a:uFillTx/>
                  <a:latin typeface="Meiryo UI" panose="020B0604030504040204" pitchFamily="50" charset="-128"/>
                  <a:ea typeface="Meiryo UI" panose="020B0604030504040204" pitchFamily="50" charset="-128"/>
                </a:rPr>
                <a:t>ジョブフロー</a:t>
              </a:r>
              <a:r>
                <a:rPr kumimoji="0" lang="en-US" altLang="ja-JP" sz="1050" b="1" i="0" u="none" strike="noStrike" kern="0" cap="none" spc="0" normalizeH="0" baseline="0" noProof="0" dirty="0" smtClean="0">
                  <a:ln>
                    <a:noFill/>
                  </a:ln>
                  <a:solidFill>
                    <a:srgbClr val="FF0000"/>
                  </a:solidFill>
                  <a:effectLst/>
                  <a:uLnTx/>
                  <a:uFillTx/>
                  <a:latin typeface="Meiryo UI" panose="020B0604030504040204" pitchFamily="50" charset="-128"/>
                  <a:ea typeface="Meiryo UI" panose="020B0604030504040204" pitchFamily="50" charset="-128"/>
                </a:rPr>
                <a:t/>
              </a:r>
              <a:br>
                <a:rPr kumimoji="0" lang="en-US" altLang="ja-JP" sz="1050" b="1" i="0" u="none" strike="noStrike" kern="0" cap="none" spc="0" normalizeH="0" baseline="0" noProof="0" dirty="0" smtClean="0">
                  <a:ln>
                    <a:noFill/>
                  </a:ln>
                  <a:solidFill>
                    <a:srgbClr val="FF0000"/>
                  </a:solidFill>
                  <a:effectLst/>
                  <a:uLnTx/>
                  <a:uFillTx/>
                  <a:latin typeface="Meiryo UI" panose="020B0604030504040204" pitchFamily="50" charset="-128"/>
                  <a:ea typeface="Meiryo UI" panose="020B0604030504040204" pitchFamily="50" charset="-128"/>
                </a:rPr>
              </a:br>
              <a:r>
                <a:rPr kumimoji="0" lang="en-US" altLang="ja-JP" sz="1050" b="1" i="0" u="none" strike="noStrike" kern="0" cap="none" spc="0" normalizeH="0" baseline="0" noProof="0" dirty="0" smtClean="0">
                  <a:ln>
                    <a:noFill/>
                  </a:ln>
                  <a:solidFill>
                    <a:srgbClr val="FF0000"/>
                  </a:solidFill>
                  <a:effectLst/>
                  <a:uLnTx/>
                  <a:uFillTx/>
                  <a:latin typeface="Meiryo UI" panose="020B0604030504040204" pitchFamily="50" charset="-128"/>
                  <a:ea typeface="Meiryo UI" panose="020B0604030504040204" pitchFamily="50" charset="-128"/>
                </a:rPr>
                <a:t>(Conductor)</a:t>
              </a:r>
              <a:endParaRPr kumimoji="0" lang="ja-JP" altLang="en-US" sz="105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endParaRPr>
            </a:p>
          </p:txBody>
        </p:sp>
      </p:grpSp>
      <p:graphicFrame>
        <p:nvGraphicFramePr>
          <p:cNvPr id="25" name="表 24"/>
          <p:cNvGraphicFramePr>
            <a:graphicFrameLocks noGrp="1"/>
          </p:cNvGraphicFramePr>
          <p:nvPr>
            <p:extLst>
              <p:ext uri="{D42A27DB-BD31-4B8C-83A1-F6EECF244321}">
                <p14:modId xmlns:p14="http://schemas.microsoft.com/office/powerpoint/2010/main" val="1536368348"/>
              </p:ext>
            </p:extLst>
          </p:nvPr>
        </p:nvGraphicFramePr>
        <p:xfrm>
          <a:off x="916545" y="2799047"/>
          <a:ext cx="2167268" cy="548640"/>
        </p:xfrm>
        <a:graphic>
          <a:graphicData uri="http://schemas.openxmlformats.org/drawingml/2006/table">
            <a:tbl>
              <a:tblPr firstRow="1" bandRow="1"/>
              <a:tblGrid>
                <a:gridCol w="766871">
                  <a:extLst>
                    <a:ext uri="{9D8B030D-6E8A-4147-A177-3AD203B41FA5}">
                      <a16:colId xmlns:a16="http://schemas.microsoft.com/office/drawing/2014/main" val="20000"/>
                    </a:ext>
                  </a:extLst>
                </a:gridCol>
                <a:gridCol w="943676">
                  <a:extLst>
                    <a:ext uri="{9D8B030D-6E8A-4147-A177-3AD203B41FA5}">
                      <a16:colId xmlns:a16="http://schemas.microsoft.com/office/drawing/2014/main" val="20001"/>
                    </a:ext>
                  </a:extLst>
                </a:gridCol>
                <a:gridCol w="456721">
                  <a:extLst>
                    <a:ext uri="{9D8B030D-6E8A-4147-A177-3AD203B41FA5}">
                      <a16:colId xmlns:a16="http://schemas.microsoft.com/office/drawing/2014/main" val="20002"/>
                    </a:ext>
                  </a:extLst>
                </a:gridCol>
              </a:tblGrid>
              <a:tr h="296412">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chemeClr val="bg1"/>
                          </a:solidFill>
                        </a:rPr>
                        <a:t>Host</a:t>
                      </a:r>
                      <a:br>
                        <a:rPr kumimoji="1" lang="en-US" altLang="ja-JP" sz="800" dirty="0" smtClean="0">
                          <a:solidFill>
                            <a:schemeClr val="bg1"/>
                          </a:solidFill>
                        </a:rPr>
                      </a:br>
                      <a:r>
                        <a:rPr kumimoji="1" lang="en-US" altLang="ja-JP" sz="800" dirty="0" smtClean="0">
                          <a:solidFill>
                            <a:schemeClr val="bg1"/>
                          </a:solidFill>
                        </a:rPr>
                        <a:t>name</a:t>
                      </a:r>
                      <a:endParaRPr kumimoji="1" lang="ja-JP" altLang="en-US" sz="800" dirty="0">
                        <a:solidFill>
                          <a:schemeClr val="bg1"/>
                        </a:solidFill>
                      </a:endParaRPr>
                    </a:p>
                  </a:txBody>
                  <a:tcPr>
                    <a:lnL w="12700" cap="flat" cmpd="sng" algn="ctr">
                      <a:solidFill>
                        <a:srgbClr val="002B6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chemeClr val="bg1"/>
                          </a:solidFill>
                        </a:rPr>
                        <a:t>IP</a:t>
                      </a:r>
                      <a:r>
                        <a:rPr kumimoji="1" lang="ja-JP" altLang="en-US" sz="800" dirty="0" smtClean="0">
                          <a:solidFill>
                            <a:schemeClr val="bg1"/>
                          </a:solidFill>
                        </a:rPr>
                        <a:t>アドレス</a:t>
                      </a:r>
                      <a:endParaRPr kumimoji="1" lang="en-US" altLang="ja-JP" sz="800" dirty="0" smtClean="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chemeClr val="bg1"/>
                          </a:solidFill>
                        </a:rPr>
                        <a:t>･･･</a:t>
                      </a:r>
                      <a:endParaRPr kumimoji="1" lang="en-US" altLang="ja-JP" sz="800" dirty="0" smtClean="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extLst>
                  <a:ext uri="{0D108BD9-81ED-4DB2-BD59-A6C34878D82A}">
                    <a16:rowId xmlns:a16="http://schemas.microsoft.com/office/drawing/2014/main" val="10000"/>
                  </a:ext>
                </a:extLst>
              </a:tr>
              <a:tr h="188626">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smtClean="0">
                          <a:solidFill>
                            <a:srgbClr val="002B62"/>
                          </a:solidFill>
                        </a:rPr>
                        <a:t>hostA</a:t>
                      </a:r>
                      <a:endParaRPr kumimoji="1" lang="ja-JP" altLang="en-US" sz="800" dirty="0">
                        <a:solidFill>
                          <a:srgbClr val="002B62"/>
                        </a:solidFill>
                      </a:endParaRP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smtClean="0">
                          <a:solidFill>
                            <a:srgbClr val="002B62"/>
                          </a:solidFill>
                        </a:rPr>
                        <a:t>xx.xxx.xx.xx</a:t>
                      </a:r>
                      <a:endParaRPr kumimoji="1" lang="ja-JP" altLang="en-US" sz="800" dirty="0">
                        <a:solidFill>
                          <a:srgbClr val="002B62"/>
                        </a:solidFill>
                      </a:endParaRP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rgbClr val="002B62"/>
                          </a:solidFill>
                        </a:rPr>
                        <a:t>･･･</a:t>
                      </a:r>
                      <a:endParaRPr kumimoji="1" lang="ja-JP" altLang="en-US" sz="800" dirty="0">
                        <a:solidFill>
                          <a:srgbClr val="002B62"/>
                        </a:solidFill>
                      </a:endParaRP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bl>
          </a:graphicData>
        </a:graphic>
      </p:graphicFrame>
      <p:sp>
        <p:nvSpPr>
          <p:cNvPr id="26" name="テキスト ボックス 25"/>
          <p:cNvSpPr txBox="1"/>
          <p:nvPr/>
        </p:nvSpPr>
        <p:spPr>
          <a:xfrm>
            <a:off x="1517852" y="2537827"/>
            <a:ext cx="800219" cy="276999"/>
          </a:xfrm>
          <a:prstGeom prst="rect">
            <a:avLst/>
          </a:prstGeom>
          <a:noFill/>
        </p:spPr>
        <p:txBody>
          <a:bodyPr wrap="none" rtlCol="0">
            <a:spAutoFit/>
          </a:bodyPr>
          <a:lstStyle/>
          <a:p>
            <a:pPr algn="ctr"/>
            <a:r>
              <a:rPr lang="ja-JP" altLang="en-US" sz="1200" b="1" dirty="0">
                <a:solidFill>
                  <a:srgbClr val="FF0000"/>
                </a:solidFill>
                <a:latin typeface="Meiryo UI" panose="020B0604030504040204" pitchFamily="50" charset="-128"/>
                <a:ea typeface="Meiryo UI" panose="020B0604030504040204" pitchFamily="50" charset="-128"/>
              </a:rPr>
              <a:t>機器一覧</a:t>
            </a:r>
          </a:p>
        </p:txBody>
      </p:sp>
      <p:sp>
        <p:nvSpPr>
          <p:cNvPr id="27" name="正方形/長方形 26"/>
          <p:cNvSpPr/>
          <p:nvPr/>
        </p:nvSpPr>
        <p:spPr bwMode="auto">
          <a:xfrm>
            <a:off x="6684989" y="4738676"/>
            <a:ext cx="588957" cy="1060769"/>
          </a:xfrm>
          <a:prstGeom prst="rect">
            <a:avLst/>
          </a:prstGeom>
          <a:solidFill>
            <a:srgbClr val="FFFFFF"/>
          </a:solidFill>
          <a:ln w="38100">
            <a:solidFill>
              <a:srgbClr val="002B62"/>
            </a:solidFill>
          </a:ln>
          <a:effectLst/>
          <a:ex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smtClean="0">
                <a:ln>
                  <a:noFill/>
                </a:ln>
                <a:solidFill>
                  <a:srgbClr val="002B62"/>
                </a:solidFill>
                <a:effectLst/>
                <a:uLnTx/>
                <a:uFillTx/>
                <a:latin typeface="Meiryo UI" panose="020B0604030504040204" pitchFamily="50" charset="-128"/>
                <a:ea typeface="Meiryo UI" panose="020B0604030504040204" pitchFamily="50" charset="-128"/>
              </a:rPr>
              <a:t>Ansible</a:t>
            </a:r>
            <a:endParaRPr kumimoji="0" lang="ja-JP" altLang="en-US" sz="1800" b="1"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endParaRPr>
          </a:p>
        </p:txBody>
      </p:sp>
      <p:cxnSp>
        <p:nvCxnSpPr>
          <p:cNvPr id="28" name="直線矢印コネクタ 27"/>
          <p:cNvCxnSpPr>
            <a:endCxn id="24" idx="2"/>
          </p:cNvCxnSpPr>
          <p:nvPr/>
        </p:nvCxnSpPr>
        <p:spPr bwMode="auto">
          <a:xfrm flipV="1">
            <a:off x="5454247" y="5272328"/>
            <a:ext cx="501574" cy="9961"/>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a:extLst/>
        </p:spPr>
      </p:cxnSp>
      <p:cxnSp>
        <p:nvCxnSpPr>
          <p:cNvPr id="29" name="直線矢印コネクタ 28"/>
          <p:cNvCxnSpPr>
            <a:stCxn id="24" idx="6"/>
            <a:endCxn id="27" idx="1"/>
          </p:cNvCxnSpPr>
          <p:nvPr/>
        </p:nvCxnSpPr>
        <p:spPr bwMode="auto">
          <a:xfrm flipV="1">
            <a:off x="6220053" y="5269061"/>
            <a:ext cx="464936" cy="3267"/>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a:extLst/>
        </p:spPr>
      </p:cxnSp>
      <p:cxnSp>
        <p:nvCxnSpPr>
          <p:cNvPr id="30" name="直線矢印コネクタ 29"/>
          <p:cNvCxnSpPr>
            <a:stCxn id="27" idx="3"/>
            <a:endCxn id="8" idx="1"/>
          </p:cNvCxnSpPr>
          <p:nvPr/>
        </p:nvCxnSpPr>
        <p:spPr bwMode="auto">
          <a:xfrm flipV="1">
            <a:off x="7273946" y="5265580"/>
            <a:ext cx="206981" cy="3481"/>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a:extLst/>
        </p:spPr>
      </p:cxnSp>
      <p:graphicFrame>
        <p:nvGraphicFramePr>
          <p:cNvPr id="31" name="表 30"/>
          <p:cNvGraphicFramePr>
            <a:graphicFrameLocks noGrp="1"/>
          </p:cNvGraphicFramePr>
          <p:nvPr>
            <p:extLst>
              <p:ext uri="{D42A27DB-BD31-4B8C-83A1-F6EECF244321}">
                <p14:modId xmlns:p14="http://schemas.microsoft.com/office/powerpoint/2010/main" val="2435070747"/>
              </p:ext>
            </p:extLst>
          </p:nvPr>
        </p:nvGraphicFramePr>
        <p:xfrm>
          <a:off x="3307970" y="2811958"/>
          <a:ext cx="2122956" cy="648024"/>
        </p:xfrm>
        <a:graphic>
          <a:graphicData uri="http://schemas.openxmlformats.org/drawingml/2006/table">
            <a:tbl>
              <a:tblPr firstRow="1" bandRow="1"/>
              <a:tblGrid>
                <a:gridCol w="1412194">
                  <a:extLst>
                    <a:ext uri="{9D8B030D-6E8A-4147-A177-3AD203B41FA5}">
                      <a16:colId xmlns:a16="http://schemas.microsoft.com/office/drawing/2014/main" val="20000"/>
                    </a:ext>
                  </a:extLst>
                </a:gridCol>
                <a:gridCol w="710762">
                  <a:extLst>
                    <a:ext uri="{9D8B030D-6E8A-4147-A177-3AD203B41FA5}">
                      <a16:colId xmlns:a16="http://schemas.microsoft.com/office/drawing/2014/main" val="20001"/>
                    </a:ext>
                  </a:extLst>
                </a:gridCol>
              </a:tblGrid>
              <a:tr h="201961">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smtClean="0">
                          <a:solidFill>
                            <a:schemeClr val="bg1"/>
                          </a:solidFill>
                        </a:rPr>
                        <a:t>Operation</a:t>
                      </a:r>
                      <a:endParaRPr kumimoji="1" lang="ja-JP" altLang="en-US" sz="800" dirty="0">
                        <a:solidFill>
                          <a:schemeClr val="bg1"/>
                        </a:solidFill>
                      </a:endParaRPr>
                    </a:p>
                  </a:txBody>
                  <a:tcPr>
                    <a:lnL w="12700" cap="flat" cmpd="sng" algn="ctr">
                      <a:solidFill>
                        <a:srgbClr val="002B6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chemeClr val="bg1"/>
                          </a:solidFill>
                        </a:rPr>
                        <a:t>実施日</a:t>
                      </a:r>
                      <a:endParaRPr kumimoji="1" lang="en-US" altLang="ja-JP" sz="800" dirty="0" smtClean="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extLst>
                  <a:ext uri="{0D108BD9-81ED-4DB2-BD59-A6C34878D82A}">
                    <a16:rowId xmlns:a16="http://schemas.microsoft.com/office/drawing/2014/main" val="10000"/>
                  </a:ext>
                </a:extLst>
              </a:tr>
              <a:tr h="217332">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rgbClr val="002B62"/>
                          </a:solidFill>
                        </a:rPr>
                        <a:t>オペレーション</a:t>
                      </a:r>
                      <a:r>
                        <a:rPr kumimoji="1" lang="en-US" altLang="ja-JP" sz="800" dirty="0" smtClean="0">
                          <a:solidFill>
                            <a:srgbClr val="002B62"/>
                          </a:solidFill>
                        </a:rPr>
                        <a:t>1</a:t>
                      </a:r>
                      <a:endParaRPr kumimoji="1" lang="ja-JP" altLang="en-US" sz="800" dirty="0">
                        <a:solidFill>
                          <a:srgbClr val="002B62"/>
                        </a:solidFill>
                      </a:endParaRP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smtClean="0">
                          <a:solidFill>
                            <a:srgbClr val="002B62"/>
                          </a:solidFill>
                        </a:rPr>
                        <a:t>〇</a:t>
                      </a:r>
                      <a:r>
                        <a:rPr kumimoji="1" lang="en-US" altLang="ja-JP" sz="800" dirty="0" smtClean="0">
                          <a:solidFill>
                            <a:srgbClr val="002B62"/>
                          </a:solidFill>
                        </a:rPr>
                        <a:t>/</a:t>
                      </a:r>
                      <a:r>
                        <a:rPr kumimoji="1" lang="ja-JP" altLang="en-US" sz="800" dirty="0" smtClean="0">
                          <a:solidFill>
                            <a:srgbClr val="002B62"/>
                          </a:solidFill>
                        </a:rPr>
                        <a:t>〇</a:t>
                      </a:r>
                      <a:endParaRPr kumimoji="1" lang="ja-JP" altLang="en-US" sz="800" dirty="0">
                        <a:solidFill>
                          <a:srgbClr val="002B62"/>
                        </a:solidFill>
                      </a:endParaRP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17332">
                <a:tc>
                  <a:txBody>
                    <a:bodyPr/>
                    <a:lstStyle/>
                    <a:p>
                      <a:pPr algn="ctr"/>
                      <a:r>
                        <a:rPr kumimoji="1" lang="ja-JP" altLang="en-US" sz="800" dirty="0" smtClean="0">
                          <a:solidFill>
                            <a:srgbClr val="002B62"/>
                          </a:solidFill>
                          <a:latin typeface="メイリオ" panose="020B0604030504040204" pitchFamily="50" charset="-128"/>
                          <a:ea typeface="メイリオ" panose="020B0604030504040204" pitchFamily="50" charset="-128"/>
                        </a:rPr>
                        <a:t>オペレーション</a:t>
                      </a:r>
                      <a:r>
                        <a:rPr kumimoji="1" lang="en-US" altLang="ja-JP" sz="800" dirty="0" smtClean="0">
                          <a:solidFill>
                            <a:srgbClr val="002B62"/>
                          </a:solidFill>
                          <a:latin typeface="メイリオ" panose="020B0604030504040204" pitchFamily="50" charset="-128"/>
                          <a:ea typeface="メイリオ" panose="020B0604030504040204" pitchFamily="50" charset="-128"/>
                        </a:rPr>
                        <a:t>2</a:t>
                      </a: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kumimoji="1" lang="ja-JP" altLang="en-US" sz="800" dirty="0" smtClean="0">
                          <a:solidFill>
                            <a:srgbClr val="002B62"/>
                          </a:solidFill>
                          <a:latin typeface="メイリオ" panose="020B0604030504040204" pitchFamily="50" charset="-128"/>
                          <a:ea typeface="メイリオ" panose="020B0604030504040204" pitchFamily="50" charset="-128"/>
                        </a:rPr>
                        <a:t>〇</a:t>
                      </a:r>
                      <a:r>
                        <a:rPr kumimoji="1" lang="en-US" altLang="ja-JP" sz="800" dirty="0" smtClean="0">
                          <a:solidFill>
                            <a:srgbClr val="002B62"/>
                          </a:solidFill>
                          <a:latin typeface="メイリオ" panose="020B0604030504040204" pitchFamily="50" charset="-128"/>
                          <a:ea typeface="メイリオ" panose="020B0604030504040204" pitchFamily="50" charset="-128"/>
                        </a:rPr>
                        <a:t>/</a:t>
                      </a:r>
                      <a:r>
                        <a:rPr kumimoji="1" lang="ja-JP" altLang="en-US" sz="800" dirty="0" smtClean="0">
                          <a:solidFill>
                            <a:srgbClr val="002B62"/>
                          </a:solidFill>
                          <a:latin typeface="メイリオ" panose="020B0604030504040204" pitchFamily="50" charset="-128"/>
                          <a:ea typeface="メイリオ" panose="020B0604030504040204" pitchFamily="50" charset="-128"/>
                        </a:rPr>
                        <a:t>〇</a:t>
                      </a:r>
                      <a:endParaRPr kumimoji="1" lang="ja-JP" altLang="en-US" sz="800" dirty="0">
                        <a:solidFill>
                          <a:srgbClr val="002B62"/>
                        </a:solidFill>
                        <a:latin typeface="メイリオ" panose="020B0604030504040204" pitchFamily="50" charset="-128"/>
                        <a:ea typeface="メイリオ" panose="020B0604030504040204" pitchFamily="50" charset="-128"/>
                      </a:endParaRP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8369974"/>
                  </a:ext>
                </a:extLst>
              </a:tr>
            </a:tbl>
          </a:graphicData>
        </a:graphic>
      </p:graphicFrame>
      <p:sp>
        <p:nvSpPr>
          <p:cNvPr id="32" name="テキスト ボックス 31"/>
          <p:cNvSpPr txBox="1"/>
          <p:nvPr/>
        </p:nvSpPr>
        <p:spPr>
          <a:xfrm>
            <a:off x="3756285" y="2538018"/>
            <a:ext cx="1337226" cy="276999"/>
          </a:xfrm>
          <a:prstGeom prst="rect">
            <a:avLst/>
          </a:prstGeom>
          <a:noFill/>
        </p:spPr>
        <p:txBody>
          <a:bodyPr wrap="none" rtlCol="0">
            <a:spAutoFit/>
          </a:bodyPr>
          <a:lstStyle/>
          <a:p>
            <a:pPr algn="ctr"/>
            <a:r>
              <a:rPr lang="ja-JP" altLang="en-US" sz="1200" b="1" dirty="0">
                <a:solidFill>
                  <a:srgbClr val="FF0000"/>
                </a:solidFill>
                <a:latin typeface="Meiryo UI" panose="020B0604030504040204" pitchFamily="50" charset="-128"/>
                <a:ea typeface="Meiryo UI" panose="020B0604030504040204" pitchFamily="50" charset="-128"/>
              </a:rPr>
              <a:t>オペレーション一覧</a:t>
            </a:r>
          </a:p>
        </p:txBody>
      </p:sp>
      <p:grpSp>
        <p:nvGrpSpPr>
          <p:cNvPr id="33" name="グループ化 32"/>
          <p:cNvGrpSpPr/>
          <p:nvPr/>
        </p:nvGrpSpPr>
        <p:grpSpPr>
          <a:xfrm>
            <a:off x="5548094" y="3133188"/>
            <a:ext cx="1042272" cy="1018702"/>
            <a:chOff x="5598463" y="2676027"/>
            <a:chExt cx="1087052" cy="1050328"/>
          </a:xfrm>
        </p:grpSpPr>
        <p:pic>
          <p:nvPicPr>
            <p:cNvPr id="34" name="図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5926791" y="3105093"/>
              <a:ext cx="447308" cy="621262"/>
            </a:xfrm>
            <a:prstGeom prst="rect">
              <a:avLst/>
            </a:prstGeom>
          </p:spPr>
        </p:pic>
        <p:sp>
          <p:nvSpPr>
            <p:cNvPr id="35" name="テキスト ボックス 34"/>
            <p:cNvSpPr txBox="1"/>
            <p:nvPr/>
          </p:nvSpPr>
          <p:spPr>
            <a:xfrm>
              <a:off x="5598463" y="2676027"/>
              <a:ext cx="1087052" cy="428397"/>
            </a:xfrm>
            <a:prstGeom prst="rect">
              <a:avLst/>
            </a:prstGeom>
            <a:noFill/>
          </p:spPr>
          <p:txBody>
            <a:bodyPr wrap="none" rtlCol="0">
              <a:spAutoFit/>
            </a:bodyPr>
            <a:lstStyle/>
            <a:p>
              <a:pPr algn="ctr"/>
              <a:r>
                <a:rPr lang="ja-JP" altLang="en-US" sz="1050" b="1" dirty="0">
                  <a:solidFill>
                    <a:srgbClr val="FF0000"/>
                  </a:solidFill>
                  <a:latin typeface="Meiryo UI" panose="020B0604030504040204" pitchFamily="50" charset="-128"/>
                  <a:ea typeface="Meiryo UI" panose="020B0604030504040204" pitchFamily="50" charset="-128"/>
                </a:rPr>
                <a:t>オペレーション</a:t>
              </a:r>
              <a:r>
                <a:rPr lang="en-US" altLang="ja-JP" sz="1050" b="1" dirty="0">
                  <a:solidFill>
                    <a:srgbClr val="FF0000"/>
                  </a:solidFill>
                  <a:latin typeface="Meiryo UI" panose="020B0604030504040204" pitchFamily="50" charset="-128"/>
                  <a:ea typeface="Meiryo UI" panose="020B0604030504040204" pitchFamily="50" charset="-128"/>
                </a:rPr>
                <a:t/>
              </a:r>
              <a:br>
                <a:rPr lang="en-US" altLang="ja-JP" sz="1050" b="1" dirty="0">
                  <a:solidFill>
                    <a:srgbClr val="FF0000"/>
                  </a:solidFill>
                  <a:latin typeface="Meiryo UI" panose="020B0604030504040204" pitchFamily="50" charset="-128"/>
                  <a:ea typeface="Meiryo UI" panose="020B0604030504040204" pitchFamily="50" charset="-128"/>
                </a:rPr>
              </a:br>
              <a:r>
                <a:rPr lang="ja-JP" altLang="en-US" sz="1050" b="1" dirty="0">
                  <a:solidFill>
                    <a:srgbClr val="FF0000"/>
                  </a:solidFill>
                  <a:latin typeface="Meiryo UI" panose="020B0604030504040204" pitchFamily="50" charset="-128"/>
                  <a:ea typeface="Meiryo UI" panose="020B0604030504040204" pitchFamily="50" charset="-128"/>
                </a:rPr>
                <a:t>を指定して実行</a:t>
              </a:r>
            </a:p>
          </p:txBody>
        </p:sp>
      </p:grpSp>
      <p:cxnSp>
        <p:nvCxnSpPr>
          <p:cNvPr id="36" name="直線矢印コネクタ 35"/>
          <p:cNvCxnSpPr/>
          <p:nvPr/>
        </p:nvCxnSpPr>
        <p:spPr bwMode="auto">
          <a:xfrm>
            <a:off x="1301822" y="3357865"/>
            <a:ext cx="0" cy="286664"/>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a:extLst/>
        </p:spPr>
      </p:cxnSp>
      <p:cxnSp>
        <p:nvCxnSpPr>
          <p:cNvPr id="37" name="直線矢印コネクタ 36"/>
          <p:cNvCxnSpPr/>
          <p:nvPr/>
        </p:nvCxnSpPr>
        <p:spPr bwMode="auto">
          <a:xfrm flipH="1">
            <a:off x="2555603" y="3467980"/>
            <a:ext cx="1123215" cy="152821"/>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a:extLst/>
        </p:spPr>
      </p:cxnSp>
      <p:sp>
        <p:nvSpPr>
          <p:cNvPr id="38" name="正方形/長方形 37"/>
          <p:cNvSpPr/>
          <p:nvPr/>
        </p:nvSpPr>
        <p:spPr>
          <a:xfrm>
            <a:off x="897998" y="3634435"/>
            <a:ext cx="4539940" cy="9802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graphicFrame>
        <p:nvGraphicFramePr>
          <p:cNvPr id="39" name="表 38"/>
          <p:cNvGraphicFramePr>
            <a:graphicFrameLocks noGrp="1"/>
          </p:cNvGraphicFramePr>
          <p:nvPr>
            <p:extLst>
              <p:ext uri="{D42A27DB-BD31-4B8C-83A1-F6EECF244321}">
                <p14:modId xmlns:p14="http://schemas.microsoft.com/office/powerpoint/2010/main" val="1500035326"/>
              </p:ext>
            </p:extLst>
          </p:nvPr>
        </p:nvGraphicFramePr>
        <p:xfrm>
          <a:off x="1242078" y="5411587"/>
          <a:ext cx="1562418" cy="478309"/>
        </p:xfrm>
        <a:graphic>
          <a:graphicData uri="http://schemas.openxmlformats.org/drawingml/2006/table">
            <a:tbl>
              <a:tblPr firstRow="1" bandRow="1"/>
              <a:tblGrid>
                <a:gridCol w="1562418">
                  <a:extLst>
                    <a:ext uri="{9D8B030D-6E8A-4147-A177-3AD203B41FA5}">
                      <a16:colId xmlns:a16="http://schemas.microsoft.com/office/drawing/2014/main" val="20000"/>
                    </a:ext>
                  </a:extLst>
                </a:gridCol>
              </a:tblGrid>
              <a:tr h="205740">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900" dirty="0" smtClean="0">
                          <a:solidFill>
                            <a:schemeClr val="bg1"/>
                          </a:solidFill>
                        </a:rPr>
                        <a:t>フラグ</a:t>
                      </a:r>
                      <a:endParaRPr kumimoji="1" lang="ja-JP" altLang="en-US" sz="900" dirty="0">
                        <a:solidFill>
                          <a:schemeClr val="bg1"/>
                        </a:solidFill>
                      </a:endParaRPr>
                    </a:p>
                  </a:txBody>
                  <a:tcPr>
                    <a:lnL w="12700" cap="flat" cmpd="sng" algn="ctr">
                      <a:solidFill>
                        <a:srgbClr val="002B6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extLst>
                  <a:ext uri="{0D108BD9-81ED-4DB2-BD59-A6C34878D82A}">
                    <a16:rowId xmlns:a16="http://schemas.microsoft.com/office/drawing/2014/main" val="10000"/>
                  </a:ext>
                </a:extLst>
              </a:tr>
              <a:tr h="249709">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900" dirty="0" smtClean="0">
                          <a:solidFill>
                            <a:srgbClr val="FF0000"/>
                          </a:solidFill>
                        </a:rPr>
                        <a:t>Yes</a:t>
                      </a:r>
                      <a:endParaRPr kumimoji="1" lang="ja-JP" altLang="en-US" sz="900" dirty="0">
                        <a:solidFill>
                          <a:srgbClr val="FF0000"/>
                        </a:solidFill>
                      </a:endParaRP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bl>
          </a:graphicData>
        </a:graphic>
      </p:graphicFrame>
      <p:cxnSp>
        <p:nvCxnSpPr>
          <p:cNvPr id="40" name="直線矢印コネクタ 39"/>
          <p:cNvCxnSpPr>
            <a:stCxn id="39" idx="3"/>
            <a:endCxn id="10" idx="2"/>
          </p:cNvCxnSpPr>
          <p:nvPr/>
        </p:nvCxnSpPr>
        <p:spPr bwMode="auto">
          <a:xfrm flipV="1">
            <a:off x="2804496" y="4619889"/>
            <a:ext cx="376069" cy="1030852"/>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a:extLst/>
        </p:spPr>
      </p:cxnSp>
      <p:sp>
        <p:nvSpPr>
          <p:cNvPr id="41" name="テキスト ボックス 40"/>
          <p:cNvSpPr txBox="1"/>
          <p:nvPr/>
        </p:nvSpPr>
        <p:spPr>
          <a:xfrm>
            <a:off x="1558742" y="5121133"/>
            <a:ext cx="947695" cy="276999"/>
          </a:xfrm>
          <a:prstGeom prst="rect">
            <a:avLst/>
          </a:prstGeom>
          <a:noFill/>
        </p:spPr>
        <p:txBody>
          <a:bodyPr wrap="square" rtlCol="0">
            <a:spAutoFit/>
          </a:bodyPr>
          <a:lstStyle/>
          <a:p>
            <a:pPr algn="ctr"/>
            <a:r>
              <a:rPr lang="ja-JP" altLang="en-US" sz="1200" b="1" dirty="0" smtClean="0">
                <a:solidFill>
                  <a:srgbClr val="FF0000"/>
                </a:solidFill>
                <a:latin typeface="Meiryo UI" panose="020B0604030504040204" pitchFamily="50" charset="-128"/>
                <a:ea typeface="Meiryo UI" panose="020B0604030504040204" pitchFamily="50" charset="-128"/>
              </a:rPr>
              <a:t>データシート</a:t>
            </a:r>
            <a:endParaRPr lang="ja-JP" altLang="en-US" sz="1200" b="1" dirty="0">
              <a:solidFill>
                <a:srgbClr val="FF0000"/>
              </a:solidFill>
              <a:latin typeface="Meiryo UI" panose="020B0604030504040204" pitchFamily="50" charset="-128"/>
              <a:ea typeface="Meiryo UI" panose="020B0604030504040204" pitchFamily="50" charset="-128"/>
            </a:endParaRPr>
          </a:p>
        </p:txBody>
      </p:sp>
      <p:sp>
        <p:nvSpPr>
          <p:cNvPr id="49" name="U ターン矢印 48"/>
          <p:cNvSpPr/>
          <p:nvPr/>
        </p:nvSpPr>
        <p:spPr bwMode="auto">
          <a:xfrm rot="5400000">
            <a:off x="4865866" y="4402345"/>
            <a:ext cx="1252983" cy="280182"/>
          </a:xfrm>
          <a:prstGeom prst="uturnArrow">
            <a:avLst>
              <a:gd name="adj1" fmla="val 19869"/>
              <a:gd name="adj2" fmla="val 25000"/>
              <a:gd name="adj3" fmla="val 45726"/>
              <a:gd name="adj4" fmla="val 33120"/>
              <a:gd name="adj5" fmla="val 100000"/>
            </a:avLst>
          </a:prstGeom>
          <a:solidFill>
            <a:srgbClr val="FF000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smtClean="0">
              <a:solidFill>
                <a:schemeClr val="bg1"/>
              </a:solidFill>
              <a:latin typeface="+mn-ea"/>
            </a:endParaRPr>
          </a:p>
        </p:txBody>
      </p:sp>
    </p:spTree>
    <p:extLst>
      <p:ext uri="{BB962C8B-B14F-4D97-AF65-F5344CB8AC3E}">
        <p14:creationId xmlns:p14="http://schemas.microsoft.com/office/powerpoint/2010/main" val="18442137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p:cNvSpPr/>
          <p:nvPr/>
        </p:nvSpPr>
        <p:spPr bwMode="auto">
          <a:xfrm>
            <a:off x="4765202" y="2060810"/>
            <a:ext cx="3456480" cy="3787931"/>
          </a:xfrm>
          <a:prstGeom prst="rect">
            <a:avLst/>
          </a:prstGeom>
          <a:solidFill>
            <a:srgbClr val="92D050">
              <a:alpha val="49804"/>
            </a:srgbClr>
          </a:solidFill>
          <a:ln>
            <a:noFill/>
          </a:ln>
          <a:ex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5" name="正方形/長方形 34"/>
          <p:cNvSpPr/>
          <p:nvPr/>
        </p:nvSpPr>
        <p:spPr bwMode="auto">
          <a:xfrm>
            <a:off x="323410" y="2060810"/>
            <a:ext cx="3456480" cy="3787931"/>
          </a:xfrm>
          <a:prstGeom prst="rect">
            <a:avLst/>
          </a:prstGeom>
          <a:solidFill>
            <a:schemeClr val="accent6">
              <a:lumMod val="90000"/>
              <a:lumOff val="10000"/>
              <a:alpha val="50000"/>
            </a:schemeClr>
          </a:solidFill>
          <a:ln>
            <a:noFill/>
          </a:ln>
          <a:ex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 name="タイトル 1"/>
          <p:cNvSpPr>
            <a:spLocks noGrp="1"/>
          </p:cNvSpPr>
          <p:nvPr>
            <p:ph type="title"/>
          </p:nvPr>
        </p:nvSpPr>
        <p:spPr/>
        <p:txBody>
          <a:bodyPr/>
          <a:lstStyle/>
          <a:p>
            <a:r>
              <a:rPr lang="en-US" altLang="ja-JP" dirty="0" smtClean="0"/>
              <a:t>1.2</a:t>
            </a:r>
            <a:r>
              <a:rPr lang="ja-JP" altLang="en-US" dirty="0"/>
              <a:t> </a:t>
            </a:r>
            <a:r>
              <a:rPr lang="ja-JP" altLang="en-US" dirty="0" smtClean="0"/>
              <a:t>本書</a:t>
            </a:r>
            <a:r>
              <a:rPr lang="ja-JP" altLang="en-US" dirty="0"/>
              <a:t>のシナリオと作業範囲の</a:t>
            </a:r>
            <a:r>
              <a:rPr lang="ja-JP" altLang="en-US" dirty="0" smtClean="0"/>
              <a:t>位置づけ </a:t>
            </a:r>
            <a:r>
              <a:rPr lang="en-US" altLang="ja-JP" dirty="0" smtClean="0"/>
              <a:t>(3/3)</a:t>
            </a:r>
            <a:endParaRPr lang="ja-JP" altLang="en-US" dirty="0"/>
          </a:p>
        </p:txBody>
      </p:sp>
      <p:sp>
        <p:nvSpPr>
          <p:cNvPr id="3" name="コンテンツ プレースホルダー 2"/>
          <p:cNvSpPr>
            <a:spLocks noGrp="1"/>
          </p:cNvSpPr>
          <p:nvPr>
            <p:ph sz="quarter" idx="10"/>
          </p:nvPr>
        </p:nvSpPr>
        <p:spPr>
          <a:xfrm>
            <a:off x="323746" y="836712"/>
            <a:ext cx="8964487" cy="1100356"/>
          </a:xfrm>
        </p:spPr>
        <p:txBody>
          <a:bodyPr>
            <a:normAutofit/>
          </a:bodyPr>
          <a:lstStyle/>
          <a:p>
            <a:r>
              <a:rPr lang="ja-JP" altLang="en-US" dirty="0" smtClean="0"/>
              <a:t>インストール後から</a:t>
            </a:r>
            <a:r>
              <a:rPr lang="en-US" altLang="ja-JP" dirty="0" smtClean="0"/>
              <a:t>Ansible-Legacy</a:t>
            </a:r>
            <a:r>
              <a:rPr lang="ja-JP" altLang="en-US" dirty="0" smtClean="0"/>
              <a:t>を実行するまでのシナリオ</a:t>
            </a:r>
            <a:endParaRPr lang="en-US" altLang="ja-JP" dirty="0" smtClean="0"/>
          </a:p>
          <a:p>
            <a:pPr lvl="1"/>
            <a:r>
              <a:rPr lang="ja-JP" altLang="en-US" dirty="0" smtClean="0"/>
              <a:t>シナリオと、開発者</a:t>
            </a:r>
            <a:r>
              <a:rPr lang="en-US" altLang="ja-JP" dirty="0" smtClean="0"/>
              <a:t>(</a:t>
            </a:r>
            <a:r>
              <a:rPr lang="ja-JP" altLang="en-US" dirty="0" smtClean="0"/>
              <a:t>実行前準備</a:t>
            </a:r>
            <a:r>
              <a:rPr lang="en-US" altLang="ja-JP" dirty="0" smtClean="0"/>
              <a:t>)</a:t>
            </a:r>
            <a:r>
              <a:rPr lang="ja-JP" altLang="en-US" dirty="0" smtClean="0"/>
              <a:t>／作業者</a:t>
            </a:r>
            <a:r>
              <a:rPr lang="en-US" altLang="ja-JP" dirty="0" smtClean="0"/>
              <a:t>(</a:t>
            </a:r>
            <a:r>
              <a:rPr lang="ja-JP" altLang="en-US" dirty="0" smtClean="0"/>
              <a:t>実行操作</a:t>
            </a:r>
            <a:r>
              <a:rPr lang="en-US" altLang="ja-JP" dirty="0" smtClean="0"/>
              <a:t>)</a:t>
            </a:r>
            <a:r>
              <a:rPr lang="ja-JP" altLang="en-US" dirty="0" smtClean="0"/>
              <a:t>の作業範囲については以下の通り。</a:t>
            </a:r>
            <a:endParaRPr lang="en-US" altLang="ja-JP" dirty="0" smtClean="0"/>
          </a:p>
          <a:p>
            <a:pPr marL="180000" lvl="1" indent="0">
              <a:buNone/>
            </a:pPr>
            <a:r>
              <a:rPr lang="en-US" altLang="ja-JP" dirty="0" smtClean="0"/>
              <a:t>   </a:t>
            </a:r>
            <a:endParaRPr lang="en-US" altLang="ja-JP" dirty="0"/>
          </a:p>
        </p:txBody>
      </p:sp>
      <p:sp>
        <p:nvSpPr>
          <p:cNvPr id="6" name="角丸四角形 5"/>
          <p:cNvSpPr/>
          <p:nvPr/>
        </p:nvSpPr>
        <p:spPr bwMode="auto">
          <a:xfrm>
            <a:off x="427591" y="2787198"/>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400" b="1" dirty="0">
                <a:latin typeface="+mn-ea"/>
              </a:rPr>
              <a:t>Playbook</a:t>
            </a:r>
            <a:r>
              <a:rPr lang="ja-JP" altLang="en-US" sz="1400" b="1" dirty="0">
                <a:latin typeface="+mn-ea"/>
              </a:rPr>
              <a:t>をアップロード</a:t>
            </a:r>
            <a:r>
              <a:rPr lang="ja-JP" altLang="en-US" sz="1400" b="1" dirty="0" smtClean="0">
                <a:latin typeface="+mn-ea"/>
              </a:rPr>
              <a:t>して</a:t>
            </a:r>
            <a:endParaRPr lang="en-US" altLang="ja-JP" sz="1400" b="1" dirty="0" smtClean="0">
              <a:latin typeface="+mn-ea"/>
            </a:endParaRPr>
          </a:p>
          <a:p>
            <a:pPr algn="ctr"/>
            <a:r>
              <a:rPr lang="ja-JP" altLang="en-US" sz="1400" b="1" dirty="0" smtClean="0">
                <a:latin typeface="+mn-ea"/>
              </a:rPr>
              <a:t>ジョブ</a:t>
            </a:r>
            <a:r>
              <a:rPr lang="en-US" altLang="ja-JP" sz="1400" b="1" dirty="0">
                <a:latin typeface="+mn-ea"/>
              </a:rPr>
              <a:t>(Movement)</a:t>
            </a:r>
            <a:r>
              <a:rPr lang="ja-JP" altLang="en-US" sz="1400" b="1" dirty="0" smtClean="0">
                <a:latin typeface="+mn-ea"/>
              </a:rPr>
              <a:t>に紐付け</a:t>
            </a:r>
            <a:endParaRPr kumimoji="1" lang="ja-JP" altLang="en-US" sz="1400" b="1" dirty="0" smtClean="0">
              <a:latin typeface="+mn-ea"/>
            </a:endParaRPr>
          </a:p>
        </p:txBody>
      </p:sp>
      <p:sp>
        <p:nvSpPr>
          <p:cNvPr id="27" name="角丸四角形 26"/>
          <p:cNvSpPr/>
          <p:nvPr/>
        </p:nvSpPr>
        <p:spPr bwMode="auto">
          <a:xfrm>
            <a:off x="1184943" y="2177523"/>
            <a:ext cx="1759907" cy="401363"/>
          </a:xfrm>
          <a:prstGeom prst="roundRect">
            <a:avLst/>
          </a:prstGeom>
          <a:solidFill>
            <a:schemeClr val="accent6">
              <a:lumMod val="25000"/>
              <a:lumOff val="75000"/>
            </a:schemeClr>
          </a:solidFill>
          <a:ln/>
          <a:effectLst/>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smtClean="0">
                <a:solidFill>
                  <a:schemeClr val="tx1"/>
                </a:solidFill>
                <a:latin typeface="+mn-ea"/>
              </a:rPr>
              <a:t>実行前準備</a:t>
            </a:r>
            <a:endParaRPr kumimoji="1" lang="ja-JP" altLang="en-US" b="1" dirty="0" smtClean="0">
              <a:solidFill>
                <a:schemeClr val="tx1"/>
              </a:solidFill>
              <a:latin typeface="+mn-ea"/>
            </a:endParaRPr>
          </a:p>
        </p:txBody>
      </p:sp>
      <p:sp>
        <p:nvSpPr>
          <p:cNvPr id="28" name="角丸四角形 27"/>
          <p:cNvSpPr/>
          <p:nvPr/>
        </p:nvSpPr>
        <p:spPr bwMode="auto">
          <a:xfrm>
            <a:off x="5567541" y="2184547"/>
            <a:ext cx="1851802" cy="381581"/>
          </a:xfrm>
          <a:prstGeom prst="roundRect">
            <a:avLst/>
          </a:prstGeom>
          <a:solidFill>
            <a:srgbClr val="92D050"/>
          </a:solidFill>
          <a:ln/>
          <a:effectLst/>
          <a:ex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smtClean="0">
                <a:solidFill>
                  <a:schemeClr val="tx1"/>
                </a:solidFill>
                <a:latin typeface="+mn-ea"/>
              </a:rPr>
              <a:t>実行操作</a:t>
            </a:r>
            <a:endParaRPr kumimoji="1" lang="en-US" altLang="ja-JP" b="1" dirty="0" smtClean="0">
              <a:solidFill>
                <a:schemeClr val="tx1"/>
              </a:solidFill>
              <a:latin typeface="+mn-ea"/>
            </a:endParaRPr>
          </a:p>
        </p:txBody>
      </p:sp>
      <p:sp>
        <p:nvSpPr>
          <p:cNvPr id="30" name="角丸四角形 29"/>
          <p:cNvSpPr/>
          <p:nvPr/>
        </p:nvSpPr>
        <p:spPr bwMode="auto">
          <a:xfrm>
            <a:off x="427591" y="3381955"/>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ジョブ</a:t>
            </a:r>
            <a:r>
              <a:rPr lang="en-US" altLang="ja-JP" sz="1400" b="1" dirty="0">
                <a:latin typeface="+mn-ea"/>
              </a:rPr>
              <a:t>(Movement)</a:t>
            </a:r>
            <a:r>
              <a:rPr lang="ja-JP" altLang="en-US" sz="1400" b="1" dirty="0" smtClean="0">
                <a:latin typeface="+mn-ea"/>
              </a:rPr>
              <a:t>を</a:t>
            </a:r>
            <a:endParaRPr lang="en-US" altLang="ja-JP" sz="1400" b="1" dirty="0" smtClean="0">
              <a:latin typeface="+mn-ea"/>
            </a:endParaRPr>
          </a:p>
          <a:p>
            <a:pPr algn="ctr"/>
            <a:r>
              <a:rPr lang="ja-JP" altLang="en-US" sz="1400" b="1" dirty="0" smtClean="0">
                <a:latin typeface="+mn-ea"/>
              </a:rPr>
              <a:t>ジョブフロー</a:t>
            </a:r>
            <a:r>
              <a:rPr lang="en-US" altLang="ja-JP" sz="1400" b="1" dirty="0">
                <a:latin typeface="+mn-ea"/>
              </a:rPr>
              <a:t>(Conductor)</a:t>
            </a:r>
            <a:r>
              <a:rPr lang="ja-JP" altLang="en-US" sz="1400" b="1" dirty="0" smtClean="0">
                <a:latin typeface="+mn-ea"/>
              </a:rPr>
              <a:t>に組込み</a:t>
            </a:r>
            <a:endParaRPr lang="ja-JP" altLang="en-US" sz="1400" b="1" dirty="0">
              <a:latin typeface="+mn-ea"/>
            </a:endParaRPr>
          </a:p>
        </p:txBody>
      </p:sp>
      <p:sp>
        <p:nvSpPr>
          <p:cNvPr id="31" name="角丸四角形 30"/>
          <p:cNvSpPr/>
          <p:nvPr/>
        </p:nvSpPr>
        <p:spPr bwMode="auto">
          <a:xfrm>
            <a:off x="427591" y="3976712"/>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400" b="1" dirty="0">
                <a:latin typeface="+mn-ea"/>
              </a:rPr>
              <a:t>CMDB</a:t>
            </a:r>
            <a:r>
              <a:rPr lang="ja-JP" altLang="en-US" sz="1400" b="1" dirty="0">
                <a:latin typeface="+mn-ea"/>
              </a:rPr>
              <a:t>にデータシート</a:t>
            </a:r>
            <a:r>
              <a:rPr lang="ja-JP" altLang="en-US" sz="1400" b="1" dirty="0" smtClean="0">
                <a:latin typeface="+mn-ea"/>
              </a:rPr>
              <a:t>と</a:t>
            </a:r>
            <a:endParaRPr lang="en-US" altLang="ja-JP" sz="1400" b="1" dirty="0" smtClean="0">
              <a:latin typeface="+mn-ea"/>
            </a:endParaRPr>
          </a:p>
          <a:p>
            <a:pPr algn="ctr"/>
            <a:r>
              <a:rPr lang="ja-JP" altLang="en-US" sz="1400" b="1" dirty="0" smtClean="0">
                <a:latin typeface="+mn-ea"/>
              </a:rPr>
              <a:t>パラメータシートを</a:t>
            </a:r>
            <a:r>
              <a:rPr lang="ja-JP" altLang="en-US" sz="1400" b="1" dirty="0">
                <a:latin typeface="+mn-ea"/>
              </a:rPr>
              <a:t>設定</a:t>
            </a:r>
            <a:endParaRPr kumimoji="1" lang="ja-JP" altLang="en-US" sz="1400" b="1" dirty="0" smtClean="0">
              <a:latin typeface="+mn-ea"/>
            </a:endParaRPr>
          </a:p>
        </p:txBody>
      </p:sp>
      <p:sp>
        <p:nvSpPr>
          <p:cNvPr id="32" name="角丸四角形 31"/>
          <p:cNvSpPr/>
          <p:nvPr/>
        </p:nvSpPr>
        <p:spPr bwMode="auto">
          <a:xfrm>
            <a:off x="427591" y="4571469"/>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データシートにデータを登録</a:t>
            </a:r>
            <a:endParaRPr kumimoji="1" lang="ja-JP" altLang="en-US" sz="1400" b="1" dirty="0" smtClean="0">
              <a:latin typeface="+mn-ea"/>
            </a:endParaRPr>
          </a:p>
        </p:txBody>
      </p:sp>
      <p:sp>
        <p:nvSpPr>
          <p:cNvPr id="33" name="角丸四角形 32"/>
          <p:cNvSpPr/>
          <p:nvPr/>
        </p:nvSpPr>
        <p:spPr bwMode="auto">
          <a:xfrm>
            <a:off x="427591" y="5166226"/>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パラメータシートの項目</a:t>
            </a:r>
            <a:r>
              <a:rPr lang="ja-JP" altLang="en-US" sz="1400" b="1" dirty="0" smtClean="0">
                <a:latin typeface="+mn-ea"/>
              </a:rPr>
              <a:t>と</a:t>
            </a:r>
            <a:endParaRPr lang="en-US" altLang="ja-JP" sz="1400" b="1" dirty="0" smtClean="0">
              <a:latin typeface="+mn-ea"/>
            </a:endParaRPr>
          </a:p>
          <a:p>
            <a:pPr algn="ctr"/>
            <a:r>
              <a:rPr lang="en-US" altLang="ja-JP" sz="1400" b="1" dirty="0" smtClean="0">
                <a:latin typeface="+mn-ea"/>
              </a:rPr>
              <a:t>Playbook</a:t>
            </a:r>
            <a:r>
              <a:rPr lang="ja-JP" altLang="en-US" sz="1400" b="1" dirty="0">
                <a:latin typeface="+mn-ea"/>
              </a:rPr>
              <a:t>の変数の</a:t>
            </a:r>
            <a:r>
              <a:rPr lang="ja-JP" altLang="en-US" sz="1400" b="1" dirty="0" smtClean="0">
                <a:latin typeface="+mn-ea"/>
              </a:rPr>
              <a:t>紐付け</a:t>
            </a:r>
            <a:endParaRPr kumimoji="1" lang="ja-JP" altLang="en-US" sz="1400" b="1" dirty="0" smtClean="0">
              <a:latin typeface="+mn-ea"/>
            </a:endParaRPr>
          </a:p>
        </p:txBody>
      </p:sp>
      <p:sp>
        <p:nvSpPr>
          <p:cNvPr id="36" name="角丸四角形 35"/>
          <p:cNvSpPr/>
          <p:nvPr/>
        </p:nvSpPr>
        <p:spPr bwMode="auto">
          <a:xfrm>
            <a:off x="4884595" y="2780910"/>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機器一覧にターゲットと</a:t>
            </a:r>
            <a:r>
              <a:rPr lang="ja-JP" altLang="en-US" sz="1400" b="1" dirty="0" smtClean="0">
                <a:latin typeface="+mn-ea"/>
              </a:rPr>
              <a:t>なる</a:t>
            </a:r>
            <a:endParaRPr lang="en-US" altLang="ja-JP" sz="1400" b="1" dirty="0" smtClean="0">
              <a:latin typeface="+mn-ea"/>
            </a:endParaRPr>
          </a:p>
          <a:p>
            <a:pPr algn="ctr"/>
            <a:r>
              <a:rPr lang="en-US" altLang="ja-JP" sz="1400" b="1" dirty="0" smtClean="0">
                <a:latin typeface="+mn-ea"/>
              </a:rPr>
              <a:t>Linux</a:t>
            </a:r>
            <a:r>
              <a:rPr lang="ja-JP" altLang="en-US" sz="1400" b="1" dirty="0">
                <a:latin typeface="+mn-ea"/>
              </a:rPr>
              <a:t>マシンを登録</a:t>
            </a:r>
            <a:endParaRPr kumimoji="1" lang="ja-JP" altLang="en-US" sz="1400" b="1" dirty="0" smtClean="0">
              <a:latin typeface="+mn-ea"/>
            </a:endParaRPr>
          </a:p>
        </p:txBody>
      </p:sp>
      <p:sp>
        <p:nvSpPr>
          <p:cNvPr id="4" name="右矢印 3"/>
          <p:cNvSpPr/>
          <p:nvPr/>
        </p:nvSpPr>
        <p:spPr bwMode="auto">
          <a:xfrm>
            <a:off x="4013751" y="3437848"/>
            <a:ext cx="517590" cy="1514884"/>
          </a:xfrm>
          <a:prstGeom prst="rightArrow">
            <a:avLst/>
          </a:prstGeom>
          <a:solidFill>
            <a:srgbClr val="FFA032"/>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smtClean="0">
              <a:solidFill>
                <a:schemeClr val="bg1"/>
              </a:solidFill>
              <a:latin typeface="+mn-ea"/>
            </a:endParaRPr>
          </a:p>
        </p:txBody>
      </p:sp>
      <p:sp>
        <p:nvSpPr>
          <p:cNvPr id="43" name="角丸四角形 42"/>
          <p:cNvSpPr/>
          <p:nvPr/>
        </p:nvSpPr>
        <p:spPr bwMode="auto">
          <a:xfrm>
            <a:off x="4884596" y="3381955"/>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作業名</a:t>
            </a:r>
            <a:r>
              <a:rPr lang="en-US" altLang="ja-JP" sz="1400" b="1" dirty="0">
                <a:latin typeface="+mn-ea"/>
              </a:rPr>
              <a:t>(Operation)</a:t>
            </a:r>
            <a:r>
              <a:rPr lang="ja-JP" altLang="en-US" sz="1400" b="1" dirty="0">
                <a:latin typeface="+mn-ea"/>
              </a:rPr>
              <a:t>の登録</a:t>
            </a:r>
            <a:endParaRPr kumimoji="1" lang="ja-JP" altLang="en-US" sz="1400" b="1" dirty="0" smtClean="0">
              <a:latin typeface="+mn-ea"/>
            </a:endParaRPr>
          </a:p>
        </p:txBody>
      </p:sp>
      <p:sp>
        <p:nvSpPr>
          <p:cNvPr id="44" name="角丸四角形 43"/>
          <p:cNvSpPr/>
          <p:nvPr/>
        </p:nvSpPr>
        <p:spPr bwMode="auto">
          <a:xfrm>
            <a:off x="4884596" y="3976712"/>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パラメータシートにデータを登録</a:t>
            </a:r>
            <a:endParaRPr kumimoji="1" lang="ja-JP" altLang="en-US" sz="1400" b="1" dirty="0" smtClean="0">
              <a:latin typeface="+mn-ea"/>
            </a:endParaRPr>
          </a:p>
        </p:txBody>
      </p:sp>
      <p:sp>
        <p:nvSpPr>
          <p:cNvPr id="45" name="角丸四角形 44"/>
          <p:cNvSpPr/>
          <p:nvPr/>
        </p:nvSpPr>
        <p:spPr bwMode="auto">
          <a:xfrm>
            <a:off x="4884595" y="4571469"/>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ジョブフロー</a:t>
            </a:r>
            <a:r>
              <a:rPr lang="en-US" altLang="ja-JP" sz="1400" b="1" dirty="0">
                <a:latin typeface="+mn-ea"/>
              </a:rPr>
              <a:t>(Conductor)</a:t>
            </a:r>
            <a:r>
              <a:rPr lang="ja-JP" altLang="en-US" sz="1400" b="1" dirty="0">
                <a:latin typeface="+mn-ea"/>
              </a:rPr>
              <a:t>の実行</a:t>
            </a:r>
            <a:endParaRPr kumimoji="1" lang="ja-JP" altLang="en-US" sz="1400" b="1" dirty="0" smtClean="0">
              <a:latin typeface="+mn-ea"/>
            </a:endParaRPr>
          </a:p>
        </p:txBody>
      </p:sp>
      <p:sp>
        <p:nvSpPr>
          <p:cNvPr id="20" name="角丸四角形 19"/>
          <p:cNvSpPr/>
          <p:nvPr/>
        </p:nvSpPr>
        <p:spPr bwMode="auto">
          <a:xfrm>
            <a:off x="4884595" y="5166226"/>
            <a:ext cx="3274612" cy="513286"/>
          </a:xfrm>
          <a:prstGeom prst="roundRect">
            <a:avLst/>
          </a:prstGeom>
          <a:ln/>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実行結果の確認</a:t>
            </a:r>
            <a:endParaRPr kumimoji="1" lang="ja-JP" altLang="en-US" sz="1400" b="1" dirty="0" smtClean="0">
              <a:latin typeface="+mn-ea"/>
            </a:endParaRPr>
          </a:p>
        </p:txBody>
      </p:sp>
      <p:sp>
        <p:nvSpPr>
          <p:cNvPr id="22" name="テキスト ボックス 21"/>
          <p:cNvSpPr txBox="1"/>
          <p:nvPr/>
        </p:nvSpPr>
        <p:spPr>
          <a:xfrm>
            <a:off x="8619340" y="3294196"/>
            <a:ext cx="467863" cy="2554545"/>
          </a:xfrm>
          <a:prstGeom prst="rect">
            <a:avLst/>
          </a:prstGeom>
          <a:noFill/>
          <a:ln w="38100">
            <a:noFill/>
          </a:ln>
        </p:spPr>
        <p:txBody>
          <a:bodyPr wrap="square" rtlCol="0">
            <a:spAutoFit/>
          </a:bodyPr>
          <a:lstStyle/>
          <a:p>
            <a:pPr algn="ctr"/>
            <a:r>
              <a:rPr kumimoji="1" lang="ja-JP" altLang="en-US" sz="2000" b="1" dirty="0" smtClean="0">
                <a:ln w="12700">
                  <a:solidFill>
                    <a:schemeClr val="accent2">
                      <a:lumMod val="60000"/>
                      <a:lumOff val="40000"/>
                    </a:schemeClr>
                  </a:solidFill>
                </a:ln>
                <a:solidFill>
                  <a:schemeClr val="bg1"/>
                </a:solidFill>
              </a:rPr>
              <a:t>★</a:t>
            </a:r>
            <a:endParaRPr kumimoji="1" lang="en-US" altLang="ja-JP" sz="2000" b="1" dirty="0" smtClean="0">
              <a:ln w="12700">
                <a:solidFill>
                  <a:schemeClr val="accent2">
                    <a:lumMod val="60000"/>
                    <a:lumOff val="40000"/>
                  </a:schemeClr>
                </a:solidFill>
              </a:ln>
              <a:solidFill>
                <a:schemeClr val="bg1"/>
              </a:solidFill>
            </a:endParaRPr>
          </a:p>
          <a:p>
            <a:pPr algn="ctr"/>
            <a:r>
              <a:rPr kumimoji="1" lang="ja-JP" altLang="en-US" sz="2000" b="1" dirty="0" smtClean="0">
                <a:ln w="12700">
                  <a:solidFill>
                    <a:schemeClr val="accent2">
                      <a:lumMod val="60000"/>
                      <a:lumOff val="40000"/>
                    </a:schemeClr>
                  </a:solidFill>
                </a:ln>
                <a:solidFill>
                  <a:schemeClr val="bg1"/>
                </a:solidFill>
              </a:rPr>
              <a:t>繰</a:t>
            </a:r>
            <a:endParaRPr kumimoji="1" lang="en-US" altLang="ja-JP" sz="2000" b="1" dirty="0" smtClean="0">
              <a:ln w="12700">
                <a:solidFill>
                  <a:schemeClr val="accent2">
                    <a:lumMod val="60000"/>
                    <a:lumOff val="40000"/>
                  </a:schemeClr>
                </a:solidFill>
              </a:ln>
              <a:solidFill>
                <a:schemeClr val="bg1"/>
              </a:solidFill>
            </a:endParaRPr>
          </a:p>
          <a:p>
            <a:pPr algn="ctr"/>
            <a:r>
              <a:rPr kumimoji="1" lang="ja-JP" altLang="en-US" sz="2000" b="1" dirty="0" smtClean="0">
                <a:ln w="12700">
                  <a:solidFill>
                    <a:schemeClr val="accent2">
                      <a:lumMod val="60000"/>
                      <a:lumOff val="40000"/>
                    </a:schemeClr>
                  </a:solidFill>
                </a:ln>
                <a:solidFill>
                  <a:schemeClr val="bg1"/>
                </a:solidFill>
              </a:rPr>
              <a:t>り</a:t>
            </a:r>
            <a:endParaRPr kumimoji="1" lang="en-US" altLang="ja-JP" sz="2000" b="1" dirty="0" smtClean="0">
              <a:ln w="12700">
                <a:solidFill>
                  <a:schemeClr val="accent2">
                    <a:lumMod val="60000"/>
                    <a:lumOff val="40000"/>
                  </a:schemeClr>
                </a:solidFill>
              </a:ln>
              <a:solidFill>
                <a:schemeClr val="bg1"/>
              </a:solidFill>
            </a:endParaRPr>
          </a:p>
          <a:p>
            <a:pPr algn="ctr"/>
            <a:r>
              <a:rPr kumimoji="1" lang="ja-JP" altLang="en-US" sz="2000" b="1" dirty="0" smtClean="0">
                <a:ln w="12700">
                  <a:solidFill>
                    <a:schemeClr val="accent2">
                      <a:lumMod val="60000"/>
                      <a:lumOff val="40000"/>
                    </a:schemeClr>
                  </a:solidFill>
                </a:ln>
                <a:solidFill>
                  <a:schemeClr val="bg1"/>
                </a:solidFill>
              </a:rPr>
              <a:t>返</a:t>
            </a:r>
            <a:endParaRPr kumimoji="1" lang="en-US" altLang="ja-JP" sz="2000" b="1" dirty="0" smtClean="0">
              <a:ln w="12700">
                <a:solidFill>
                  <a:schemeClr val="accent2">
                    <a:lumMod val="60000"/>
                    <a:lumOff val="40000"/>
                  </a:schemeClr>
                </a:solidFill>
              </a:ln>
              <a:solidFill>
                <a:schemeClr val="bg1"/>
              </a:solidFill>
            </a:endParaRPr>
          </a:p>
          <a:p>
            <a:pPr algn="ctr"/>
            <a:r>
              <a:rPr kumimoji="1" lang="ja-JP" altLang="en-US" sz="2000" b="1" dirty="0" smtClean="0">
                <a:ln w="12700">
                  <a:solidFill>
                    <a:schemeClr val="accent2">
                      <a:lumMod val="60000"/>
                      <a:lumOff val="40000"/>
                    </a:schemeClr>
                  </a:solidFill>
                </a:ln>
                <a:solidFill>
                  <a:schemeClr val="bg1"/>
                </a:solidFill>
              </a:rPr>
              <a:t>し</a:t>
            </a:r>
            <a:endParaRPr kumimoji="1" lang="en-US" altLang="ja-JP" sz="2000" b="1" dirty="0" smtClean="0">
              <a:ln w="12700">
                <a:solidFill>
                  <a:schemeClr val="accent2">
                    <a:lumMod val="60000"/>
                    <a:lumOff val="40000"/>
                  </a:schemeClr>
                </a:solidFill>
              </a:ln>
              <a:solidFill>
                <a:schemeClr val="bg1"/>
              </a:solidFill>
            </a:endParaRPr>
          </a:p>
          <a:p>
            <a:pPr algn="ctr"/>
            <a:r>
              <a:rPr kumimoji="1" lang="ja-JP" altLang="en-US" sz="2000" b="1" dirty="0" smtClean="0">
                <a:ln w="12700">
                  <a:solidFill>
                    <a:schemeClr val="accent2">
                      <a:lumMod val="60000"/>
                      <a:lumOff val="40000"/>
                    </a:schemeClr>
                  </a:solidFill>
                </a:ln>
                <a:solidFill>
                  <a:schemeClr val="bg1"/>
                </a:solidFill>
              </a:rPr>
              <a:t>実</a:t>
            </a:r>
            <a:endParaRPr kumimoji="1" lang="en-US" altLang="ja-JP" sz="2000" b="1" dirty="0" smtClean="0">
              <a:ln w="12700">
                <a:solidFill>
                  <a:schemeClr val="accent2">
                    <a:lumMod val="60000"/>
                    <a:lumOff val="40000"/>
                  </a:schemeClr>
                </a:solidFill>
              </a:ln>
              <a:solidFill>
                <a:schemeClr val="bg1"/>
              </a:solidFill>
            </a:endParaRPr>
          </a:p>
          <a:p>
            <a:pPr algn="ctr"/>
            <a:r>
              <a:rPr kumimoji="1" lang="ja-JP" altLang="en-US" sz="2000" b="1" dirty="0" smtClean="0">
                <a:ln w="12700">
                  <a:solidFill>
                    <a:schemeClr val="accent2">
                      <a:lumMod val="60000"/>
                      <a:lumOff val="40000"/>
                    </a:schemeClr>
                  </a:solidFill>
                </a:ln>
                <a:solidFill>
                  <a:schemeClr val="bg1"/>
                </a:solidFill>
              </a:rPr>
              <a:t>行</a:t>
            </a:r>
            <a:endParaRPr kumimoji="1" lang="en-US" altLang="ja-JP" sz="2000" b="1" dirty="0" smtClean="0">
              <a:ln w="12700">
                <a:solidFill>
                  <a:schemeClr val="accent2">
                    <a:lumMod val="60000"/>
                    <a:lumOff val="40000"/>
                  </a:schemeClr>
                </a:solidFill>
              </a:ln>
              <a:solidFill>
                <a:schemeClr val="bg1"/>
              </a:solidFill>
            </a:endParaRPr>
          </a:p>
          <a:p>
            <a:pPr algn="ctr"/>
            <a:r>
              <a:rPr kumimoji="1" lang="ja-JP" altLang="en-US" sz="2000" b="1" dirty="0" smtClean="0">
                <a:ln w="12700">
                  <a:solidFill>
                    <a:schemeClr val="accent2">
                      <a:lumMod val="60000"/>
                      <a:lumOff val="40000"/>
                    </a:schemeClr>
                  </a:solidFill>
                </a:ln>
                <a:solidFill>
                  <a:schemeClr val="bg1"/>
                </a:solidFill>
              </a:rPr>
              <a:t>★</a:t>
            </a:r>
            <a:endParaRPr kumimoji="1" lang="ja-JP" altLang="en-US" sz="2000" b="1" dirty="0">
              <a:ln w="12700">
                <a:solidFill>
                  <a:schemeClr val="accent2">
                    <a:lumMod val="60000"/>
                    <a:lumOff val="40000"/>
                  </a:schemeClr>
                </a:solidFill>
              </a:ln>
              <a:solidFill>
                <a:schemeClr val="bg1"/>
              </a:solidFill>
            </a:endParaRPr>
          </a:p>
        </p:txBody>
      </p:sp>
      <p:sp>
        <p:nvSpPr>
          <p:cNvPr id="9" name="U ターン矢印 8"/>
          <p:cNvSpPr/>
          <p:nvPr/>
        </p:nvSpPr>
        <p:spPr bwMode="auto">
          <a:xfrm rot="5400000">
            <a:off x="7431353" y="4348556"/>
            <a:ext cx="1952040" cy="445826"/>
          </a:xfrm>
          <a:prstGeom prst="uturnArrow">
            <a:avLst>
              <a:gd name="adj1" fmla="val 25000"/>
              <a:gd name="adj2" fmla="val 25000"/>
              <a:gd name="adj3" fmla="val 25000"/>
              <a:gd name="adj4" fmla="val 43750"/>
              <a:gd name="adj5" fmla="val 100000"/>
            </a:avLst>
          </a:prstGeom>
          <a:solidFill>
            <a:srgbClr val="FF000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smtClean="0">
              <a:solidFill>
                <a:schemeClr val="bg1"/>
              </a:solidFill>
              <a:latin typeface="+mn-ea"/>
            </a:endParaRPr>
          </a:p>
        </p:txBody>
      </p:sp>
    </p:spTree>
    <p:extLst>
      <p:ext uri="{BB962C8B-B14F-4D97-AF65-F5344CB8AC3E}">
        <p14:creationId xmlns:p14="http://schemas.microsoft.com/office/powerpoint/2010/main" val="2858548441"/>
      </p:ext>
    </p:extLst>
  </p:cSld>
  <p:clrMapOvr>
    <a:masterClrMapping/>
  </p:clrMapOvr>
  <p:timing>
    <p:tnLst>
      <p:par>
        <p:cTn id="1" dur="indefinite" restart="never" nodeType="tmRoot"/>
      </p:par>
    </p:tnLst>
  </p:timing>
</p:sld>
</file>

<file path=ppt/theme/theme1.xml><?xml version="1.0" encoding="utf-8"?>
<a:theme xmlns:a="http://schemas.openxmlformats.org/drawingml/2006/main" name="NEC_standard4_3">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a:solidFill>
            <a:srgbClr val="FF0000"/>
          </a:solidFill>
          <a:prstDash val="sysDash"/>
        </a:ln>
        <a:effectLst/>
        <a:extLst/>
      </a:spPr>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defPPr algn="r">
          <a:defRPr kumimoji="1" b="1" dirty="0" smtClean="0">
            <a:solidFill>
              <a:schemeClr val="bg1"/>
            </a:solidFill>
            <a:latin typeface="+mn-ea"/>
          </a:defRPr>
        </a:defPPr>
      </a:lstStyle>
    </a:spDef>
    <a:ln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a:spPr>
      <a:bodyPr/>
      <a:lstStyle/>
    </a:lnDef>
  </a:objectDefaults>
  <a:extraClrSchemeLst>
    <a:extraClrScheme>
      <a:clrScheme name="1_stream_st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ream_st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tream_st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tream_st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tream_st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tream_st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tream_st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tream_st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tream_st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tream_st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tream_st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tream_st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stream_stn 13">
        <a:dk1>
          <a:srgbClr val="000000"/>
        </a:dk1>
        <a:lt1>
          <a:srgbClr val="FFFFFF"/>
        </a:lt1>
        <a:dk2>
          <a:srgbClr val="000000"/>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
      <a:clrScheme name="1_stream_stn 14">
        <a:dk1>
          <a:srgbClr val="000000"/>
        </a:dk1>
        <a:lt1>
          <a:srgbClr val="FFFFFF"/>
        </a:lt1>
        <a:dk2>
          <a:srgbClr val="000066"/>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 ??"/>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 ??"/>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5654</Words>
  <Application>Microsoft Office PowerPoint</Application>
  <PresentationFormat>画面に合わせる (4:3)</PresentationFormat>
  <Paragraphs>1037</Paragraphs>
  <Slides>60</Slides>
  <Notes>0</Notes>
  <HiddenSlides>0</HiddenSlides>
  <MMClips>0</MMClips>
  <ScaleCrop>false</ScaleCrop>
  <HeadingPairs>
    <vt:vector size="6" baseType="variant">
      <vt:variant>
        <vt:lpstr>使用されているフォント</vt:lpstr>
      </vt:variant>
      <vt:variant>
        <vt:i4>10</vt:i4>
      </vt:variant>
      <vt:variant>
        <vt:lpstr>テーマ</vt:lpstr>
      </vt:variant>
      <vt:variant>
        <vt:i4>2</vt:i4>
      </vt:variant>
      <vt:variant>
        <vt:lpstr>スライド タイトル</vt:lpstr>
      </vt:variant>
      <vt:variant>
        <vt:i4>60</vt:i4>
      </vt:variant>
    </vt:vector>
  </HeadingPairs>
  <TitlesOfParts>
    <vt:vector size="72" baseType="lpstr">
      <vt:lpstr>HGP創英角ｺﾞｼｯｸUB</vt:lpstr>
      <vt:lpstr>Meiryo UI</vt:lpstr>
      <vt:lpstr>ＭＳ Ｐゴシック</vt:lpstr>
      <vt:lpstr>メイリオ</vt:lpstr>
      <vt:lpstr>游ゴシック</vt:lpstr>
      <vt:lpstr>游ゴシック Light</vt:lpstr>
      <vt:lpstr>Arial</vt:lpstr>
      <vt:lpstr>Calibri</vt:lpstr>
      <vt:lpstr>Tahoma</vt:lpstr>
      <vt:lpstr>Wingdings</vt:lpstr>
      <vt:lpstr>NEC_standard4_3</vt:lpstr>
      <vt:lpstr>デザインの設定</vt:lpstr>
      <vt:lpstr>PowerPoint プレゼンテーション</vt:lpstr>
      <vt:lpstr>目次</vt:lpstr>
      <vt:lpstr>目次</vt:lpstr>
      <vt:lpstr>1.　はじめに</vt:lpstr>
      <vt:lpstr>1.1 はじめに (1/2)　</vt:lpstr>
      <vt:lpstr>1.1 はじめに (2/2)</vt:lpstr>
      <vt:lpstr>1.2 本書のシナリオと作業範囲の位置づけ (1/3)</vt:lpstr>
      <vt:lpstr>1.2 本書のシナリオと作業範囲の位置づけ (2/3)</vt:lpstr>
      <vt:lpstr>1.2 本書のシナリオと作業範囲の位置づけ (3/3)</vt:lpstr>
      <vt:lpstr>1.3 各種用語の説明</vt:lpstr>
      <vt:lpstr>2.　画面説明</vt:lpstr>
      <vt:lpstr>2.1 Webコンソール画面（ログイン）</vt:lpstr>
      <vt:lpstr>2.2 画面説明(メインメニュー)</vt:lpstr>
      <vt:lpstr>2.3 画面説明(各メニュー) (1/2)</vt:lpstr>
      <vt:lpstr>2.3 画面説明(各メニュー) (2/2)</vt:lpstr>
      <vt:lpstr>3.　実行前準備</vt:lpstr>
      <vt:lpstr>3.1 Playbookをアップロードしてジョブ(Movement)に紐付け (1/5)</vt:lpstr>
      <vt:lpstr>3.1 Playbookをアップロードしてジョブ(Movement)に紐付け (2/5)</vt:lpstr>
      <vt:lpstr>3.1 Playbookをアップロードしてジョブ(Movement)に紐付け (3/5)</vt:lpstr>
      <vt:lpstr>3.1 Playbookをアップロードしてジョブ(Movement)に紐付け (4/5)</vt:lpstr>
      <vt:lpstr>3.1 Playbookをアップロードしてジョブ(Movement)に紐付け (5/5)</vt:lpstr>
      <vt:lpstr>3.2 ジョブ(Movement)をジョブフロー(Conductor)に組込み</vt:lpstr>
      <vt:lpstr>3.3 CMDBにデータシートとパラメータシートを設定(1/4)</vt:lpstr>
      <vt:lpstr>3.3 CMDBにデータシートとパラメータシートを設定(2/4)</vt:lpstr>
      <vt:lpstr>3.3 CMDBにデータシートとパラメータシートを設定(3/4)</vt:lpstr>
      <vt:lpstr>3.3 CMDBにデータシートとパラメータシートを設定(4/4)</vt:lpstr>
      <vt:lpstr>3.4 データシートにデータを登録</vt:lpstr>
      <vt:lpstr>3.5 パラメータシートの項目とPlaybookの変数の紐付け(1/3)</vt:lpstr>
      <vt:lpstr>3.5 パラメータシートの項目とPlaybookの変数の紐付け(2/3)</vt:lpstr>
      <vt:lpstr>3.5 パラメータシートの項目とPlaybookの変数の紐付け(3/3)</vt:lpstr>
      <vt:lpstr>4.　実行操作(1回目)</vt:lpstr>
      <vt:lpstr>PowerPoint プレゼンテーション</vt:lpstr>
      <vt:lpstr>PowerPoint プレゼンテーション</vt:lpstr>
      <vt:lpstr>PowerPoint プレゼンテーション</vt:lpstr>
      <vt:lpstr>4.2 作業名(Operation)の登録</vt:lpstr>
      <vt:lpstr>4.3 パラメータシートにデータを登録(1/2)</vt:lpstr>
      <vt:lpstr>4.3 パラメータシートにデータを登録(2/2)</vt:lpstr>
      <vt:lpstr>4.4 ジョブフロー(Conductor)の実行(1/3)</vt:lpstr>
      <vt:lpstr>4.4 ジョブフロー(Conductor)の実行(2/3)</vt:lpstr>
      <vt:lpstr>4.4 ジョブフロー(Conductor)の実行(3/3)</vt:lpstr>
      <vt:lpstr>4.5 実行結果の確認(1/3)</vt:lpstr>
      <vt:lpstr>4.5 実行結果の確認(2/3)</vt:lpstr>
      <vt:lpstr>4.5 実行結果の確認(3/3)</vt:lpstr>
      <vt:lpstr>5.　実行操作(2回目)</vt:lpstr>
      <vt:lpstr>5.1 作業名(Operation)の登録</vt:lpstr>
      <vt:lpstr>5.2 パラメータシートにデータを登録</vt:lpstr>
      <vt:lpstr>5.3 ジョブフロー(Conductor)の実行(1/3)</vt:lpstr>
      <vt:lpstr>5.3 ジョブフロー(Conductor)の実行(2/3)</vt:lpstr>
      <vt:lpstr>5.3 ジョブフロー(Conductor)の実行(3/3)</vt:lpstr>
      <vt:lpstr>5.4 実行結果の確認(1/2)</vt:lpstr>
      <vt:lpstr>5.4 実行結果の確認(2/2)</vt:lpstr>
      <vt:lpstr>6.　CMDBパラメータの履歴確認　</vt:lpstr>
      <vt:lpstr>6.1 作業実行と履歴管理　</vt:lpstr>
      <vt:lpstr>6.2 CMDBパラメータの履歴を確認する(1/3)</vt:lpstr>
      <vt:lpstr>6.2 CMDBパラメータの履歴を確認する(2/3)</vt:lpstr>
      <vt:lpstr>6.2 CMDBパラメータの履歴を確認する(3/3)</vt:lpstr>
      <vt:lpstr>A　付録</vt:lpstr>
      <vt:lpstr>参考① 【Ansible-Legacy】単体実行</vt:lpstr>
      <vt:lpstr>参考② 【Ansible-Legacy】実行確認</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2017-07-14T05:50:27Z</dcterms:created>
  <dcterms:modified xsi:type="dcterms:W3CDTF">2021-07-29T07:38:29Z</dcterms:modified>
</cp:coreProperties>
</file>